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handoutMasterIdLst>
    <p:handoutMasterId r:id="rId48"/>
  </p:handoutMasterIdLst>
  <p:sldIdLst>
    <p:sldId id="256" r:id="rId5"/>
    <p:sldId id="258" r:id="rId6"/>
    <p:sldId id="295" r:id="rId7"/>
    <p:sldId id="296" r:id="rId8"/>
    <p:sldId id="297" r:id="rId9"/>
    <p:sldId id="298" r:id="rId10"/>
    <p:sldId id="299" r:id="rId11"/>
    <p:sldId id="305" r:id="rId12"/>
    <p:sldId id="300" r:id="rId13"/>
    <p:sldId id="303" r:id="rId14"/>
    <p:sldId id="304" r:id="rId15"/>
    <p:sldId id="262" r:id="rId16"/>
    <p:sldId id="268" r:id="rId17"/>
    <p:sldId id="269" r:id="rId18"/>
    <p:sldId id="272" r:id="rId19"/>
    <p:sldId id="273" r:id="rId20"/>
    <p:sldId id="274" r:id="rId21"/>
    <p:sldId id="275" r:id="rId22"/>
    <p:sldId id="276" r:id="rId23"/>
    <p:sldId id="277" r:id="rId24"/>
    <p:sldId id="278" r:id="rId25"/>
    <p:sldId id="279" r:id="rId26"/>
    <p:sldId id="280" r:id="rId27"/>
    <p:sldId id="264" r:id="rId28"/>
    <p:sldId id="281" r:id="rId29"/>
    <p:sldId id="282" r:id="rId30"/>
    <p:sldId id="283" r:id="rId31"/>
    <p:sldId id="284" r:id="rId32"/>
    <p:sldId id="270" r:id="rId33"/>
    <p:sldId id="285" r:id="rId34"/>
    <p:sldId id="260" r:id="rId35"/>
    <p:sldId id="261" r:id="rId36"/>
    <p:sldId id="266" r:id="rId37"/>
    <p:sldId id="286" r:id="rId38"/>
    <p:sldId id="294" r:id="rId39"/>
    <p:sldId id="287" r:id="rId40"/>
    <p:sldId id="288" r:id="rId41"/>
    <p:sldId id="289" r:id="rId42"/>
    <p:sldId id="290" r:id="rId43"/>
    <p:sldId id="291" r:id="rId44"/>
    <p:sldId id="292" r:id="rId45"/>
    <p:sldId id="27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88105-183D-3D46-1BFA-E5B31DB4386B}" v="3" vWet="4" dt="2023-05-01T20:33:57.020"/>
    <p1510:client id="{9BFBF779-E812-C0F4-5A48-D1B168097117}" v="1" dt="2023-05-01T20:26:35.515"/>
    <p1510:client id="{ED225E30-151B-954D-A7C5-2FE45B292A0A}" v="161" dt="2023-05-02T05:44:17.173"/>
    <p1510:client id="{EE031F44-0D0C-C4C7-9961-6E778EF0D857}" v="232" dt="2023-05-02T01:46:13.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2"/>
  </p:normalViewPr>
  <p:slideViewPr>
    <p:cSldViewPr snapToGrid="0">
      <p:cViewPr varScale="1">
        <p:scale>
          <a:sx n="90" d="100"/>
          <a:sy n="90" d="100"/>
        </p:scale>
        <p:origin x="232" y="53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5/1/23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title"/>
          </p:nvPr>
        </p:nvSpPr>
        <p:spPr>
          <a:xfrm>
            <a:off x="364457" y="1298002"/>
            <a:ext cx="10744201" cy="690563"/>
          </a:xfrm>
        </p:spPr>
        <p:txBody>
          <a:bodyPr anchor="b">
            <a:normAutofit fontScale="90000"/>
          </a:bodyPr>
          <a:lstStyle/>
          <a:p>
            <a:br>
              <a:rPr lang="en-US" sz="2000" dirty="0"/>
            </a:br>
            <a:br>
              <a:rPr lang="en-US" sz="2000" dirty="0"/>
            </a:br>
            <a:r>
              <a:rPr lang="en-US" sz="3100" b="0" i="0" dirty="0">
                <a:effectLst/>
              </a:rPr>
              <a:t>MTA Subway Terminal On-Time Performance ANALYSIS</a:t>
            </a:r>
            <a:endParaRPr lang="en-US" sz="2000" dirty="0"/>
          </a:p>
        </p:txBody>
      </p:sp>
      <p:sp>
        <p:nvSpPr>
          <p:cNvPr id="3" name="TextBox 2">
            <a:extLst>
              <a:ext uri="{FF2B5EF4-FFF2-40B4-BE49-F238E27FC236}">
                <a16:creationId xmlns:a16="http://schemas.microsoft.com/office/drawing/2014/main" id="{F721F1C2-3A32-1995-CC54-150B5B726BE1}"/>
              </a:ext>
            </a:extLst>
          </p:cNvPr>
          <p:cNvSpPr txBox="1"/>
          <p:nvPr/>
        </p:nvSpPr>
        <p:spPr>
          <a:xfrm>
            <a:off x="1547813" y="2668368"/>
            <a:ext cx="7439527" cy="2609928"/>
          </a:xfrm>
          <a:prstGeom prst="rect">
            <a:avLst/>
          </a:prstGeom>
        </p:spPr>
        <p:txBody>
          <a:bodyPr rtlCol="0">
            <a:normAutofit/>
          </a:bodyPr>
          <a:lstStyle/>
          <a:p>
            <a:pPr algn="ctr"/>
            <a:r>
              <a:rPr lang="en-US" sz="3200" dirty="0"/>
              <a:t>BIA 610 : Applied Analytics Final Project by</a:t>
            </a:r>
            <a:r>
              <a:rPr lang="en-US" sz="2400" dirty="0"/>
              <a:t>:</a:t>
            </a:r>
            <a:br>
              <a:rPr lang="en-US" sz="2400" dirty="0"/>
            </a:br>
            <a:endParaRPr lang="en-US" sz="2400" dirty="0"/>
          </a:p>
          <a:p>
            <a:pPr algn="ctr"/>
            <a:r>
              <a:rPr lang="en-US" sz="2400" dirty="0">
                <a:cs typeface="Times New Roman"/>
              </a:rPr>
              <a:t>Sai Sruthi </a:t>
            </a:r>
            <a:r>
              <a:rPr lang="en-US" sz="2400" dirty="0" err="1">
                <a:cs typeface="Times New Roman"/>
              </a:rPr>
              <a:t>Chalasani</a:t>
            </a:r>
            <a:endParaRPr lang="en-US" sz="2400" dirty="0"/>
          </a:p>
          <a:p>
            <a:pPr algn="ctr"/>
            <a:r>
              <a:rPr lang="en-US" sz="2400" dirty="0" err="1">
                <a:cs typeface="Times New Roman"/>
              </a:rPr>
              <a:t>Sahithi</a:t>
            </a:r>
            <a:r>
              <a:rPr lang="en-US" sz="2400" dirty="0">
                <a:cs typeface="Times New Roman"/>
              </a:rPr>
              <a:t> </a:t>
            </a:r>
            <a:r>
              <a:rPr lang="en-US" sz="2400" dirty="0" err="1">
                <a:cs typeface="Times New Roman"/>
              </a:rPr>
              <a:t>Setty</a:t>
            </a:r>
            <a:endParaRPr lang="en-US" sz="2400" dirty="0">
              <a:cs typeface="Times New Roman"/>
            </a:endParaRPr>
          </a:p>
          <a:p>
            <a:pPr algn="ctr"/>
            <a:r>
              <a:rPr lang="en-US" sz="2400" dirty="0">
                <a:cs typeface="Times New Roman"/>
              </a:rPr>
              <a:t>Venkata Sandilya Bagavathula</a:t>
            </a:r>
          </a:p>
          <a:p>
            <a:pPr>
              <a:spcAft>
                <a:spcPts val="600"/>
              </a:spcAft>
            </a:pPr>
            <a:endParaRPr lang="en-US" dirty="0"/>
          </a:p>
        </p:txBody>
      </p:sp>
      <p:sp>
        <p:nvSpPr>
          <p:cNvPr id="8" name="Date Placeholder 3">
            <a:extLst>
              <a:ext uri="{FF2B5EF4-FFF2-40B4-BE49-F238E27FC236}">
                <a16:creationId xmlns:a16="http://schemas.microsoft.com/office/drawing/2014/main" id="{222BE6B2-4798-003B-FF2A-261905BBCBF0}"/>
              </a:ext>
            </a:extLst>
          </p:cNvPr>
          <p:cNvSpPr>
            <a:spLocks noGrp="1"/>
          </p:cNvSpPr>
          <p:nvPr>
            <p:ph type="dt" sz="half" idx="10"/>
          </p:nvPr>
        </p:nvSpPr>
        <p:spPr>
          <a:xfrm>
            <a:off x="838200" y="6356350"/>
            <a:ext cx="1219200" cy="365125"/>
          </a:xfrm>
        </p:spPr>
        <p:txBody>
          <a:bodyPr/>
          <a:lstStyle/>
          <a:p>
            <a:pPr>
              <a:spcAft>
                <a:spcPts val="600"/>
              </a:spcAft>
            </a:pPr>
            <a:r>
              <a:rPr lang="en-US"/>
              <a:t>20XX</a:t>
            </a:r>
          </a:p>
        </p:txBody>
      </p:sp>
      <p:sp>
        <p:nvSpPr>
          <p:cNvPr id="12" name="Slide Number Placeholder 5">
            <a:extLst>
              <a:ext uri="{FF2B5EF4-FFF2-40B4-BE49-F238E27FC236}">
                <a16:creationId xmlns:a16="http://schemas.microsoft.com/office/drawing/2014/main" id="{503D83F0-44D3-232D-CBC3-9FA8C2717300}"/>
              </a:ext>
            </a:extLst>
          </p:cNvPr>
          <p:cNvSpPr>
            <a:spLocks noGrp="1"/>
          </p:cNvSpPr>
          <p:nvPr>
            <p:ph type="sldNum" sz="quarter" idx="12"/>
          </p:nvPr>
        </p:nvSpPr>
        <p:spPr>
          <a:xfrm>
            <a:off x="8610600" y="6356350"/>
            <a:ext cx="2743200" cy="365125"/>
          </a:xfrm>
        </p:spPr>
        <p:txBody>
          <a:bodyPr/>
          <a:lstStyle/>
          <a:p>
            <a:pPr>
              <a:spcAft>
                <a:spcPts val="600"/>
              </a:spcAft>
            </a:pPr>
            <a:fld id="{A49DFD55-3C28-40EF-9E31-A92D2E4017FF}" type="slidenum">
              <a:rPr lang="en-US" smtClean="0"/>
              <a:pPr>
                <a:spcAft>
                  <a:spcPts val="600"/>
                </a:spcAft>
              </a:pPr>
              <a:t>1</a:t>
            </a:fld>
            <a:endParaRPr lang="en-US"/>
          </a:p>
        </p:txBody>
      </p:sp>
      <p:sp>
        <p:nvSpPr>
          <p:cNvPr id="7" name="Content Placeholder 2">
            <a:extLst>
              <a:ext uri="{FF2B5EF4-FFF2-40B4-BE49-F238E27FC236}">
                <a16:creationId xmlns:a16="http://schemas.microsoft.com/office/drawing/2014/main" id="{1805634C-7804-D285-1848-D4773B7E84DC}"/>
              </a:ext>
            </a:extLst>
          </p:cNvPr>
          <p:cNvSpPr txBox="1">
            <a:spLocks/>
          </p:cNvSpPr>
          <p:nvPr/>
        </p:nvSpPr>
        <p:spPr>
          <a:xfrm>
            <a:off x="615763" y="2847472"/>
            <a:ext cx="7453702" cy="205992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sz="2000" dirty="0">
              <a:latin typeface="Times New Roman"/>
              <a:cs typeface="Times New Roman"/>
            </a:endParaRPr>
          </a:p>
          <a:p>
            <a:endParaRPr lang="en-US" sz="2000" dirty="0"/>
          </a:p>
        </p:txBody>
      </p:sp>
      <p:sp>
        <p:nvSpPr>
          <p:cNvPr id="5" name="TextBox 4">
            <a:extLst>
              <a:ext uri="{FF2B5EF4-FFF2-40B4-BE49-F238E27FC236}">
                <a16:creationId xmlns:a16="http://schemas.microsoft.com/office/drawing/2014/main" id="{9B2F859B-B0CB-2B0A-971A-EF5B0380D472}"/>
              </a:ext>
            </a:extLst>
          </p:cNvPr>
          <p:cNvSpPr txBox="1"/>
          <p:nvPr/>
        </p:nvSpPr>
        <p:spPr>
          <a:xfrm>
            <a:off x="3050005" y="3250350"/>
            <a:ext cx="6100010" cy="369332"/>
          </a:xfrm>
          <a:prstGeom prst="rect">
            <a:avLst/>
          </a:prstGeom>
          <a:noFill/>
        </p:spPr>
        <p:txBody>
          <a:bodyPr wrap="square">
            <a:spAutoFit/>
          </a:bodyPr>
          <a:lstStyle/>
          <a:p>
            <a:r>
              <a:rPr lang="en-US" b="0" i="0" u="none" strike="noStrike" dirty="0">
                <a:solidFill>
                  <a:srgbClr val="000000"/>
                </a:solidFill>
                <a:effectLst/>
              </a:rPr>
              <a:t> </a:t>
            </a:r>
            <a:endParaRPr lang="en-US" dirty="0"/>
          </a:p>
        </p:txBody>
      </p:sp>
      <p:sp>
        <p:nvSpPr>
          <p:cNvPr id="9" name="TextBox 8">
            <a:extLst>
              <a:ext uri="{FF2B5EF4-FFF2-40B4-BE49-F238E27FC236}">
                <a16:creationId xmlns:a16="http://schemas.microsoft.com/office/drawing/2014/main" id="{D748A18E-F0BF-CEE3-3675-81187C1E511B}"/>
              </a:ext>
            </a:extLst>
          </p:cNvPr>
          <p:cNvSpPr txBox="1"/>
          <p:nvPr/>
        </p:nvSpPr>
        <p:spPr>
          <a:xfrm>
            <a:off x="3050005" y="3250350"/>
            <a:ext cx="6100010" cy="369332"/>
          </a:xfrm>
          <a:prstGeom prst="rect">
            <a:avLst/>
          </a:prstGeom>
          <a:noFill/>
        </p:spPr>
        <p:txBody>
          <a:bodyPr wrap="square">
            <a:spAutoFit/>
          </a:bodyPr>
          <a:lstStyle/>
          <a:p>
            <a:r>
              <a:rPr lang="en-US" b="0" i="0" u="none" strike="noStrike" dirty="0">
                <a:solidFill>
                  <a:srgbClr val="000000"/>
                </a:solidFill>
                <a:effectLst/>
              </a:rPr>
              <a:t> </a:t>
            </a:r>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CFBF7F85-9C72-56ED-CBF1-985044BDDFB1}"/>
              </a:ext>
            </a:extLst>
          </p:cNvPr>
          <p:cNvSpPr>
            <a:spLocks noGrp="1"/>
          </p:cNvSpPr>
          <p:nvPr>
            <p:ph type="dt" sz="half" idx="10"/>
          </p:nvPr>
        </p:nvSpPr>
        <p:spPr/>
        <p:txBody>
          <a:bodyPr/>
          <a:lstStyle/>
          <a:p>
            <a:r>
              <a:rPr lang="en-US"/>
              <a:t>20XX</a:t>
            </a:r>
          </a:p>
        </p:txBody>
      </p:sp>
      <p:sp>
        <p:nvSpPr>
          <p:cNvPr id="11" name="Slide Number Placeholder 10">
            <a:extLst>
              <a:ext uri="{FF2B5EF4-FFF2-40B4-BE49-F238E27FC236}">
                <a16:creationId xmlns:a16="http://schemas.microsoft.com/office/drawing/2014/main" id="{3DF1FB09-BA2E-C683-2937-7FDD5DC075D4}"/>
              </a:ext>
            </a:extLst>
          </p:cNvPr>
          <p:cNvSpPr>
            <a:spLocks noGrp="1"/>
          </p:cNvSpPr>
          <p:nvPr>
            <p:ph type="sldNum" sz="quarter" idx="12"/>
          </p:nvPr>
        </p:nvSpPr>
        <p:spPr/>
        <p:txBody>
          <a:bodyPr/>
          <a:lstStyle/>
          <a:p>
            <a:fld id="{A49DFD55-3C28-40EF-9E31-A92D2E4017FF}" type="slidenum">
              <a:rPr lang="en-US" smtClean="0"/>
              <a:pPr/>
              <a:t>10</a:t>
            </a:fld>
            <a:endParaRPr lang="en-US"/>
          </a:p>
        </p:txBody>
      </p:sp>
      <p:sp>
        <p:nvSpPr>
          <p:cNvPr id="2" name="Title 1">
            <a:extLst>
              <a:ext uri="{FF2B5EF4-FFF2-40B4-BE49-F238E27FC236}">
                <a16:creationId xmlns:a16="http://schemas.microsoft.com/office/drawing/2014/main" id="{5031BC1C-29D4-1600-6392-DB8DC423F04A}"/>
              </a:ext>
            </a:extLst>
          </p:cNvPr>
          <p:cNvSpPr>
            <a:spLocks noGrp="1"/>
          </p:cNvSpPr>
          <p:nvPr>
            <p:ph type="title"/>
          </p:nvPr>
        </p:nvSpPr>
        <p:spPr>
          <a:xfrm>
            <a:off x="2209800" y="0"/>
            <a:ext cx="8421688" cy="1325563"/>
          </a:xfrm>
        </p:spPr>
        <p:txBody>
          <a:bodyPr anchor="ctr">
            <a:normAutofit/>
          </a:bodyPr>
          <a:lstStyle/>
          <a:p>
            <a:r>
              <a:rPr lang="en-US" dirty="0"/>
              <a:t>EXPLORATORY DATA ANALYSIS</a:t>
            </a:r>
          </a:p>
        </p:txBody>
      </p:sp>
      <p:sp>
        <p:nvSpPr>
          <p:cNvPr id="4" name="Footer Placeholder 9">
            <a:extLst>
              <a:ext uri="{FF2B5EF4-FFF2-40B4-BE49-F238E27FC236}">
                <a16:creationId xmlns:a16="http://schemas.microsoft.com/office/drawing/2014/main" id="{FB12D1C2-453F-DF4A-B42E-E390D92D7393}"/>
              </a:ext>
            </a:extLst>
          </p:cNvPr>
          <p:cNvSpPr>
            <a:spLocks noGrp="1"/>
          </p:cNvSpPr>
          <p:nvPr>
            <p:ph type="ftr" sz="quarter" idx="11"/>
          </p:nvPr>
        </p:nvSpPr>
        <p:spPr>
          <a:xfrm>
            <a:off x="4038600" y="6356350"/>
            <a:ext cx="4114800" cy="365125"/>
          </a:xfrm>
        </p:spPr>
        <p:txBody>
          <a:bodyPr/>
          <a:lstStyle/>
          <a:p>
            <a:r>
              <a:rPr lang="en-US" sz="900" b="0" i="0" dirty="0">
                <a:effectLst/>
              </a:rPr>
              <a:t>MTA Subway Terminal On-Time Performance ANALYSIS</a:t>
            </a:r>
            <a:endParaRPr lang="en-US" dirty="0"/>
          </a:p>
        </p:txBody>
      </p:sp>
      <p:pic>
        <p:nvPicPr>
          <p:cNvPr id="13" name="Picture 12">
            <a:extLst>
              <a:ext uri="{FF2B5EF4-FFF2-40B4-BE49-F238E27FC236}">
                <a16:creationId xmlns:a16="http://schemas.microsoft.com/office/drawing/2014/main" id="{1A05EA73-1B5A-7730-125B-CC4B91AC9EEF}"/>
              </a:ext>
            </a:extLst>
          </p:cNvPr>
          <p:cNvPicPr>
            <a:picLocks noChangeAspect="1"/>
          </p:cNvPicPr>
          <p:nvPr/>
        </p:nvPicPr>
        <p:blipFill>
          <a:blip r:embed="rId2"/>
          <a:stretch>
            <a:fillRect/>
          </a:stretch>
        </p:blipFill>
        <p:spPr>
          <a:xfrm>
            <a:off x="573088" y="1068388"/>
            <a:ext cx="8229600" cy="4972832"/>
          </a:xfrm>
          <a:prstGeom prst="rect">
            <a:avLst/>
          </a:prstGeom>
        </p:spPr>
      </p:pic>
    </p:spTree>
    <p:extLst>
      <p:ext uri="{BB962C8B-B14F-4D97-AF65-F5344CB8AC3E}">
        <p14:creationId xmlns:p14="http://schemas.microsoft.com/office/powerpoint/2010/main" val="2072183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CFBF7F85-9C72-56ED-CBF1-985044BDDFB1}"/>
              </a:ext>
            </a:extLst>
          </p:cNvPr>
          <p:cNvSpPr>
            <a:spLocks noGrp="1"/>
          </p:cNvSpPr>
          <p:nvPr>
            <p:ph type="dt" sz="half" idx="10"/>
          </p:nvPr>
        </p:nvSpPr>
        <p:spPr/>
        <p:txBody>
          <a:bodyPr/>
          <a:lstStyle/>
          <a:p>
            <a:r>
              <a:rPr lang="en-US"/>
              <a:t>20XX</a:t>
            </a:r>
          </a:p>
        </p:txBody>
      </p:sp>
      <p:sp>
        <p:nvSpPr>
          <p:cNvPr id="11" name="Slide Number Placeholder 10">
            <a:extLst>
              <a:ext uri="{FF2B5EF4-FFF2-40B4-BE49-F238E27FC236}">
                <a16:creationId xmlns:a16="http://schemas.microsoft.com/office/drawing/2014/main" id="{3DF1FB09-BA2E-C683-2937-7FDD5DC075D4}"/>
              </a:ext>
            </a:extLst>
          </p:cNvPr>
          <p:cNvSpPr>
            <a:spLocks noGrp="1"/>
          </p:cNvSpPr>
          <p:nvPr>
            <p:ph type="sldNum" sz="quarter" idx="12"/>
          </p:nvPr>
        </p:nvSpPr>
        <p:spPr/>
        <p:txBody>
          <a:bodyPr/>
          <a:lstStyle/>
          <a:p>
            <a:fld id="{A49DFD55-3C28-40EF-9E31-A92D2E4017FF}" type="slidenum">
              <a:rPr lang="en-US" smtClean="0"/>
              <a:pPr/>
              <a:t>11</a:t>
            </a:fld>
            <a:endParaRPr lang="en-US"/>
          </a:p>
        </p:txBody>
      </p:sp>
      <p:sp>
        <p:nvSpPr>
          <p:cNvPr id="2" name="Title 1">
            <a:extLst>
              <a:ext uri="{FF2B5EF4-FFF2-40B4-BE49-F238E27FC236}">
                <a16:creationId xmlns:a16="http://schemas.microsoft.com/office/drawing/2014/main" id="{6CC07E32-B169-8CED-D379-12A302323DFF}"/>
              </a:ext>
            </a:extLst>
          </p:cNvPr>
          <p:cNvSpPr>
            <a:spLocks noGrp="1"/>
          </p:cNvSpPr>
          <p:nvPr>
            <p:ph type="title"/>
          </p:nvPr>
        </p:nvSpPr>
        <p:spPr>
          <a:xfrm>
            <a:off x="2209800" y="0"/>
            <a:ext cx="8421688" cy="1325563"/>
          </a:xfrm>
        </p:spPr>
        <p:txBody>
          <a:bodyPr anchor="ctr">
            <a:normAutofit/>
          </a:bodyPr>
          <a:lstStyle/>
          <a:p>
            <a:r>
              <a:rPr lang="en-US" dirty="0"/>
              <a:t>EXPLORATORY DATA ANALYSIS</a:t>
            </a:r>
          </a:p>
        </p:txBody>
      </p:sp>
      <p:sp>
        <p:nvSpPr>
          <p:cNvPr id="3" name="Footer Placeholder 9">
            <a:extLst>
              <a:ext uri="{FF2B5EF4-FFF2-40B4-BE49-F238E27FC236}">
                <a16:creationId xmlns:a16="http://schemas.microsoft.com/office/drawing/2014/main" id="{9101105C-D01E-6123-D711-2D1DA64A81FD}"/>
              </a:ext>
            </a:extLst>
          </p:cNvPr>
          <p:cNvSpPr>
            <a:spLocks noGrp="1"/>
          </p:cNvSpPr>
          <p:nvPr>
            <p:ph type="ftr" sz="quarter" idx="11"/>
          </p:nvPr>
        </p:nvSpPr>
        <p:spPr>
          <a:xfrm>
            <a:off x="4038600" y="6356350"/>
            <a:ext cx="4114800" cy="365125"/>
          </a:xfrm>
        </p:spPr>
        <p:txBody>
          <a:bodyPr/>
          <a:lstStyle/>
          <a:p>
            <a:r>
              <a:rPr lang="en-US" sz="900" b="0" i="0" dirty="0">
                <a:effectLst/>
              </a:rPr>
              <a:t>MTA Subway Terminal On-Time Performance ANALYSIS</a:t>
            </a:r>
            <a:endParaRPr lang="en-US" dirty="0"/>
          </a:p>
        </p:txBody>
      </p:sp>
      <p:pic>
        <p:nvPicPr>
          <p:cNvPr id="12" name="Picture 11">
            <a:extLst>
              <a:ext uri="{FF2B5EF4-FFF2-40B4-BE49-F238E27FC236}">
                <a16:creationId xmlns:a16="http://schemas.microsoft.com/office/drawing/2014/main" id="{8ADCA09B-03BA-83C4-4D0F-E4A6B4497305}"/>
              </a:ext>
            </a:extLst>
          </p:cNvPr>
          <p:cNvPicPr>
            <a:picLocks noChangeAspect="1"/>
          </p:cNvPicPr>
          <p:nvPr/>
        </p:nvPicPr>
        <p:blipFill>
          <a:blip r:embed="rId2"/>
          <a:stretch>
            <a:fillRect/>
          </a:stretch>
        </p:blipFill>
        <p:spPr>
          <a:xfrm>
            <a:off x="676275" y="1454149"/>
            <a:ext cx="6096000" cy="4915647"/>
          </a:xfrm>
          <a:prstGeom prst="rect">
            <a:avLst/>
          </a:prstGeom>
        </p:spPr>
      </p:pic>
    </p:spTree>
    <p:extLst>
      <p:ext uri="{BB962C8B-B14F-4D97-AF65-F5344CB8AC3E}">
        <p14:creationId xmlns:p14="http://schemas.microsoft.com/office/powerpoint/2010/main" val="147460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1021080"/>
            <a:ext cx="4179570" cy="1715531"/>
          </a:xfrm>
        </p:spPr>
        <p:txBody>
          <a:bodyPr/>
          <a:lstStyle/>
          <a:p>
            <a:r>
              <a:rPr lang="en-US"/>
              <a:t>Key Findings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108961"/>
            <a:ext cx="4083050" cy="3134184"/>
          </a:xfrm>
        </p:spPr>
        <p:txBody>
          <a:bodyPr>
            <a:normAutofit fontScale="25000" lnSpcReduction="20000"/>
          </a:bodyPr>
          <a:lstStyle/>
          <a:p>
            <a:pPr algn="l">
              <a:buFont typeface="Arial" panose="020B0604020202020204" pitchFamily="34" charset="0"/>
              <a:buChar char="•"/>
            </a:pPr>
            <a:r>
              <a:rPr lang="en-US" sz="9600" b="0" i="0">
                <a:solidFill>
                  <a:srgbClr val="FFFFFF"/>
                </a:solidFill>
                <a:effectLst/>
                <a:latin typeface="+mj-lt"/>
              </a:rPr>
              <a:t>Overall on-time performance trends from 2015-2019</a:t>
            </a:r>
          </a:p>
          <a:p>
            <a:pPr algn="l">
              <a:buFont typeface="Arial" panose="020B0604020202020204" pitchFamily="34" charset="0"/>
              <a:buChar char="•"/>
            </a:pPr>
            <a:r>
              <a:rPr lang="en-US" sz="9600" b="0" i="0">
                <a:solidFill>
                  <a:srgbClr val="FFFFFF"/>
                </a:solidFill>
                <a:effectLst/>
                <a:latin typeface="+mj-lt"/>
              </a:rPr>
              <a:t>Which lines had the best and worst performance?</a:t>
            </a:r>
          </a:p>
          <a:p>
            <a:pPr algn="l">
              <a:buFont typeface="Arial" panose="020B0604020202020204" pitchFamily="34" charset="0"/>
              <a:buChar char="•"/>
            </a:pPr>
            <a:r>
              <a:rPr lang="en-US" sz="9600" b="0" i="0">
                <a:solidFill>
                  <a:srgbClr val="FFFFFF"/>
                </a:solidFill>
                <a:effectLst/>
                <a:latin typeface="+mj-lt"/>
              </a:rPr>
              <a:t>How did performance vary by day of the week and time of day?</a:t>
            </a:r>
          </a:p>
          <a:p>
            <a:br>
              <a:rPr lang="en-US" sz="8800"/>
            </a:br>
            <a:endParaRPr lang="en-US" sz="8000" b="0" i="0">
              <a:solidFill>
                <a:srgbClr val="374151"/>
              </a:solidFill>
              <a:effectLst/>
              <a:latin typeface="Söhne"/>
            </a:endParaRPr>
          </a:p>
          <a:p>
            <a:br>
              <a:rPr lang="en-US"/>
            </a:br>
            <a:endParaRPr lang="en-US"/>
          </a:p>
        </p:txBody>
      </p:sp>
    </p:spTree>
    <p:extLst>
      <p:ext uri="{BB962C8B-B14F-4D97-AF65-F5344CB8AC3E}">
        <p14:creationId xmlns:p14="http://schemas.microsoft.com/office/powerpoint/2010/main" val="379728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b="0" i="0">
                <a:solidFill>
                  <a:srgbClr val="374151"/>
                </a:solidFill>
                <a:effectLst/>
                <a:latin typeface="Söhne"/>
              </a:rPr>
              <a:t>Importing and Previewing MTA Subway Terminal On-Time Performance Data with Pandas</a:t>
            </a:r>
            <a:endParaRPr lang="en-US"/>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a:p>
        </p:txBody>
      </p:sp>
      <p:pic>
        <p:nvPicPr>
          <p:cNvPr id="7" name="Picture 6">
            <a:extLst>
              <a:ext uri="{FF2B5EF4-FFF2-40B4-BE49-F238E27FC236}">
                <a16:creationId xmlns:a16="http://schemas.microsoft.com/office/drawing/2014/main" id="{A096EC9F-43F5-4E32-680D-3798B7357242}"/>
              </a:ext>
            </a:extLst>
          </p:cNvPr>
          <p:cNvPicPr>
            <a:picLocks noChangeAspect="1"/>
          </p:cNvPicPr>
          <p:nvPr/>
        </p:nvPicPr>
        <p:blipFill>
          <a:blip r:embed="rId2"/>
          <a:stretch>
            <a:fillRect/>
          </a:stretch>
        </p:blipFill>
        <p:spPr>
          <a:xfrm>
            <a:off x="361961" y="1874967"/>
            <a:ext cx="15226539" cy="4856668"/>
          </a:xfrm>
          <a:prstGeom prst="rect">
            <a:avLst/>
          </a:prstGeom>
        </p:spPr>
      </p:pic>
      <p:sp>
        <p:nvSpPr>
          <p:cNvPr id="8" name="TextBox 7">
            <a:extLst>
              <a:ext uri="{FF2B5EF4-FFF2-40B4-BE49-F238E27FC236}">
                <a16:creationId xmlns:a16="http://schemas.microsoft.com/office/drawing/2014/main" id="{7F29E0A7-CA1B-636A-E3A6-F344313434CF}"/>
              </a:ext>
            </a:extLst>
          </p:cNvPr>
          <p:cNvSpPr txBox="1"/>
          <p:nvPr/>
        </p:nvSpPr>
        <p:spPr>
          <a:xfrm>
            <a:off x="361961" y="4907696"/>
            <a:ext cx="11597428" cy="1631216"/>
          </a:xfrm>
          <a:prstGeom prst="rect">
            <a:avLst/>
          </a:prstGeom>
          <a:noFill/>
        </p:spPr>
        <p:txBody>
          <a:bodyPr wrap="square" rtlCol="0">
            <a:spAutoFit/>
          </a:bodyPr>
          <a:lstStyle/>
          <a:p>
            <a:r>
              <a:rPr lang="en-US" sz="2000" b="0" i="0">
                <a:solidFill>
                  <a:srgbClr val="374151"/>
                </a:solidFill>
                <a:effectLst/>
                <a:latin typeface="+mj-lt"/>
              </a:rPr>
              <a:t>The dataset contains information about subway lines, divisions, day types, and the number of scheduled and on-time trips, along with the terminal on-time performance for each month. The data is organized in columns, including month, line, division, day_type, num_on_time_trips, num_sched_trips, and terminal_on_time_performance. The head() function is used to display the first five rows of the dataset.</a:t>
            </a:r>
            <a:endParaRPr lang="en-US" sz="2000">
              <a:latin typeface="+mj-lt"/>
            </a:endParaRPr>
          </a:p>
        </p:txBody>
      </p:sp>
    </p:spTree>
    <p:extLst>
      <p:ext uri="{BB962C8B-B14F-4D97-AF65-F5344CB8AC3E}">
        <p14:creationId xmlns:p14="http://schemas.microsoft.com/office/powerpoint/2010/main" val="230357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213507"/>
            <a:ext cx="10515600" cy="1325563"/>
          </a:xfrm>
        </p:spPr>
        <p:txBody>
          <a:bodyPr/>
          <a:lstStyle/>
          <a:p>
            <a:r>
              <a:rPr lang="en-US" b="0" i="0">
                <a:solidFill>
                  <a:srgbClr val="374151"/>
                </a:solidFill>
                <a:effectLst/>
                <a:latin typeface="Söhne"/>
              </a:rPr>
              <a:t>Removing Rows Containing "Systemwide" from the data</a:t>
            </a:r>
            <a:br>
              <a:rPr lang="en-US" b="0" i="0">
                <a:solidFill>
                  <a:srgbClr val="374151"/>
                </a:solidFill>
                <a:effectLst/>
                <a:latin typeface="Söhne"/>
              </a:rPr>
            </a:br>
            <a:endParaRPr lang="en-US"/>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a:p>
        </p:txBody>
      </p:sp>
      <p:pic>
        <p:nvPicPr>
          <p:cNvPr id="10" name="Picture 9">
            <a:extLst>
              <a:ext uri="{FF2B5EF4-FFF2-40B4-BE49-F238E27FC236}">
                <a16:creationId xmlns:a16="http://schemas.microsoft.com/office/drawing/2014/main" id="{50C5BEC9-DFC9-0AD6-99C2-1225EBBD0293}"/>
              </a:ext>
            </a:extLst>
          </p:cNvPr>
          <p:cNvPicPr>
            <a:picLocks noChangeAspect="1"/>
          </p:cNvPicPr>
          <p:nvPr/>
        </p:nvPicPr>
        <p:blipFill>
          <a:blip r:embed="rId2"/>
          <a:stretch>
            <a:fillRect/>
          </a:stretch>
        </p:blipFill>
        <p:spPr>
          <a:xfrm>
            <a:off x="902576" y="1027906"/>
            <a:ext cx="10386848" cy="4461952"/>
          </a:xfrm>
          <a:prstGeom prst="rect">
            <a:avLst/>
          </a:prstGeom>
        </p:spPr>
      </p:pic>
      <p:sp>
        <p:nvSpPr>
          <p:cNvPr id="11" name="TextBox 10">
            <a:extLst>
              <a:ext uri="{FF2B5EF4-FFF2-40B4-BE49-F238E27FC236}">
                <a16:creationId xmlns:a16="http://schemas.microsoft.com/office/drawing/2014/main" id="{EA99E5CF-447B-AB1F-59A5-D3622C827ECA}"/>
              </a:ext>
            </a:extLst>
          </p:cNvPr>
          <p:cNvSpPr txBox="1"/>
          <p:nvPr/>
        </p:nvSpPr>
        <p:spPr>
          <a:xfrm>
            <a:off x="427328" y="5705812"/>
            <a:ext cx="11676440" cy="1015663"/>
          </a:xfrm>
          <a:prstGeom prst="rect">
            <a:avLst/>
          </a:prstGeom>
          <a:noFill/>
        </p:spPr>
        <p:txBody>
          <a:bodyPr wrap="square" rtlCol="0">
            <a:spAutoFit/>
          </a:bodyPr>
          <a:lstStyle/>
          <a:p>
            <a:r>
              <a:rPr lang="en-US" sz="2000" b="0" i="0">
                <a:solidFill>
                  <a:srgbClr val="374151"/>
                </a:solidFill>
                <a:effectLst/>
                <a:latin typeface="+mj-lt"/>
              </a:rPr>
              <a:t>The data has been filtered to exclude the rows with the "Systemwide" line and includes information on the month, line, division, day type, number of on-time trips, number of scheduled trips, and the terminal on-time performance. There are 1,596 rows and 7 columns in this data set.</a:t>
            </a:r>
            <a:endParaRPr lang="en-US" sz="2000">
              <a:latin typeface="+mj-lt"/>
            </a:endParaRPr>
          </a:p>
        </p:txBody>
      </p:sp>
    </p:spTree>
    <p:extLst>
      <p:ext uri="{BB962C8B-B14F-4D97-AF65-F5344CB8AC3E}">
        <p14:creationId xmlns:p14="http://schemas.microsoft.com/office/powerpoint/2010/main" val="2499682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207324"/>
            <a:ext cx="10515600" cy="1325563"/>
          </a:xfrm>
        </p:spPr>
        <p:txBody>
          <a:bodyPr/>
          <a:lstStyle/>
          <a:p>
            <a:r>
              <a:rPr lang="en-US" b="0" i="0">
                <a:solidFill>
                  <a:srgbClr val="374151"/>
                </a:solidFill>
                <a:effectLst/>
                <a:latin typeface="Söhne"/>
              </a:rPr>
              <a:t>Creating a Data Frame for Systemwide Information</a:t>
            </a:r>
            <a:endParaRPr lang="en-US"/>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a:p>
        </p:txBody>
      </p:sp>
      <p:pic>
        <p:nvPicPr>
          <p:cNvPr id="4" name="Picture 3">
            <a:extLst>
              <a:ext uri="{FF2B5EF4-FFF2-40B4-BE49-F238E27FC236}">
                <a16:creationId xmlns:a16="http://schemas.microsoft.com/office/drawing/2014/main" id="{19B2B410-3610-2467-F4AF-847A89D890B1}"/>
              </a:ext>
            </a:extLst>
          </p:cNvPr>
          <p:cNvPicPr>
            <a:picLocks noChangeAspect="1"/>
          </p:cNvPicPr>
          <p:nvPr/>
        </p:nvPicPr>
        <p:blipFill>
          <a:blip r:embed="rId2"/>
          <a:stretch>
            <a:fillRect/>
          </a:stretch>
        </p:blipFill>
        <p:spPr>
          <a:xfrm>
            <a:off x="838199" y="835637"/>
            <a:ext cx="10627895" cy="4254622"/>
          </a:xfrm>
          <a:prstGeom prst="rect">
            <a:avLst/>
          </a:prstGeom>
        </p:spPr>
      </p:pic>
      <p:sp>
        <p:nvSpPr>
          <p:cNvPr id="6" name="TextBox 5">
            <a:extLst>
              <a:ext uri="{FF2B5EF4-FFF2-40B4-BE49-F238E27FC236}">
                <a16:creationId xmlns:a16="http://schemas.microsoft.com/office/drawing/2014/main" id="{24A37274-E2A5-12E5-381D-0DC4D5F28360}"/>
              </a:ext>
            </a:extLst>
          </p:cNvPr>
          <p:cNvSpPr txBox="1"/>
          <p:nvPr/>
        </p:nvSpPr>
        <p:spPr>
          <a:xfrm>
            <a:off x="469231" y="5167624"/>
            <a:ext cx="11454064" cy="1631216"/>
          </a:xfrm>
          <a:prstGeom prst="rect">
            <a:avLst/>
          </a:prstGeom>
          <a:noFill/>
        </p:spPr>
        <p:txBody>
          <a:bodyPr wrap="square" rtlCol="0">
            <a:spAutoFit/>
          </a:bodyPr>
          <a:lstStyle/>
          <a:p>
            <a:r>
              <a:rPr lang="en-US" sz="2000" b="0" i="0">
                <a:solidFill>
                  <a:srgbClr val="374151"/>
                </a:solidFill>
                <a:effectLst/>
                <a:latin typeface="+mj-lt"/>
              </a:rPr>
              <a:t>This data frame contains information on the on-time performance of the MTA Subway Terminal Systemwide for the years 2015-2019. It includes the month, day type, number of on-time trips, number of scheduled trips, and terminal on-time performance (as a percentage) for each month and day type. The data frame only includes information for the Systemwide line. The total number of rows are 69 and columns are 7.</a:t>
            </a:r>
            <a:endParaRPr lang="en-US" sz="2000">
              <a:latin typeface="+mj-lt"/>
            </a:endParaRPr>
          </a:p>
        </p:txBody>
      </p:sp>
    </p:spTree>
    <p:extLst>
      <p:ext uri="{BB962C8B-B14F-4D97-AF65-F5344CB8AC3E}">
        <p14:creationId xmlns:p14="http://schemas.microsoft.com/office/powerpoint/2010/main" val="355103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44690"/>
            <a:ext cx="10515600" cy="1325563"/>
          </a:xfrm>
        </p:spPr>
        <p:txBody>
          <a:bodyPr/>
          <a:lstStyle/>
          <a:p>
            <a:r>
              <a:rPr lang="en-US" b="0" i="0">
                <a:solidFill>
                  <a:srgbClr val="374151"/>
                </a:solidFill>
                <a:effectLst/>
                <a:latin typeface="Söhne"/>
              </a:rPr>
              <a:t>Inspecting Data Types of Features</a:t>
            </a:r>
            <a:endParaRPr lang="en-US"/>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a:p>
        </p:txBody>
      </p:sp>
      <p:pic>
        <p:nvPicPr>
          <p:cNvPr id="6" name="Picture 5">
            <a:extLst>
              <a:ext uri="{FF2B5EF4-FFF2-40B4-BE49-F238E27FC236}">
                <a16:creationId xmlns:a16="http://schemas.microsoft.com/office/drawing/2014/main" id="{5D0FFA69-7F0E-ED03-C277-F12A249D6FEC}"/>
              </a:ext>
            </a:extLst>
          </p:cNvPr>
          <p:cNvPicPr>
            <a:picLocks noChangeAspect="1"/>
          </p:cNvPicPr>
          <p:nvPr/>
        </p:nvPicPr>
        <p:blipFill>
          <a:blip r:embed="rId2"/>
          <a:stretch>
            <a:fillRect/>
          </a:stretch>
        </p:blipFill>
        <p:spPr>
          <a:xfrm>
            <a:off x="1612232" y="1110549"/>
            <a:ext cx="9529011" cy="3650311"/>
          </a:xfrm>
          <a:prstGeom prst="rect">
            <a:avLst/>
          </a:prstGeom>
        </p:spPr>
      </p:pic>
      <p:sp>
        <p:nvSpPr>
          <p:cNvPr id="7" name="TextBox 6">
            <a:extLst>
              <a:ext uri="{FF2B5EF4-FFF2-40B4-BE49-F238E27FC236}">
                <a16:creationId xmlns:a16="http://schemas.microsoft.com/office/drawing/2014/main" id="{FB252065-88B3-BB56-4635-C9D195615E8A}"/>
              </a:ext>
            </a:extLst>
          </p:cNvPr>
          <p:cNvSpPr txBox="1"/>
          <p:nvPr/>
        </p:nvSpPr>
        <p:spPr>
          <a:xfrm>
            <a:off x="412081" y="5147286"/>
            <a:ext cx="11367837" cy="1631216"/>
          </a:xfrm>
          <a:prstGeom prst="rect">
            <a:avLst/>
          </a:prstGeom>
          <a:noFill/>
        </p:spPr>
        <p:txBody>
          <a:bodyPr wrap="square" rtlCol="0">
            <a:spAutoFit/>
          </a:bodyPr>
          <a:lstStyle/>
          <a:p>
            <a:r>
              <a:rPr lang="en-US" sz="2000" b="0" i="0">
                <a:solidFill>
                  <a:srgbClr val="374151"/>
                </a:solidFill>
                <a:effectLst/>
                <a:latin typeface="+mj-lt"/>
              </a:rPr>
              <a:t>The output shows the data type of the features present in the data set using the pandas library. It is represented as a data frame with 7 columns that provide information on the features such as column name, count of non-null values, and data type. The data set has 1596 rows and 7 columns, and the columns contain data of types float, integer, and object. The memory usage of this data set is around 99.8 KB.</a:t>
            </a:r>
            <a:endParaRPr lang="en-US" sz="2000">
              <a:latin typeface="+mj-lt"/>
            </a:endParaRPr>
          </a:p>
        </p:txBody>
      </p:sp>
    </p:spTree>
    <p:extLst>
      <p:ext uri="{BB962C8B-B14F-4D97-AF65-F5344CB8AC3E}">
        <p14:creationId xmlns:p14="http://schemas.microsoft.com/office/powerpoint/2010/main" val="3212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32EC9CA-9A1F-DFDD-A1CE-DDEFA5CD84CA}"/>
              </a:ext>
            </a:extLst>
          </p:cNvPr>
          <p:cNvSpPr>
            <a:spLocks noGrp="1"/>
          </p:cNvSpPr>
          <p:nvPr>
            <p:ph type="sldNum" sz="quarter" idx="12"/>
          </p:nvPr>
        </p:nvSpPr>
        <p:spPr/>
        <p:txBody>
          <a:bodyPr/>
          <a:lstStyle/>
          <a:p>
            <a:fld id="{A49DFD55-3C28-40EF-9E31-A92D2E4017FF}" type="slidenum">
              <a:rPr lang="en-US" smtClean="0"/>
              <a:pPr/>
              <a:t>17</a:t>
            </a:fld>
            <a:endParaRPr lang="en-US"/>
          </a:p>
        </p:txBody>
      </p:sp>
      <p:sp>
        <p:nvSpPr>
          <p:cNvPr id="7" name="Rectangle 1">
            <a:extLst>
              <a:ext uri="{FF2B5EF4-FFF2-40B4-BE49-F238E27FC236}">
                <a16:creationId xmlns:a16="http://schemas.microsoft.com/office/drawing/2014/main" id="{D1ACBEE8-6B62-C6BD-54D3-F8BBB282FC2F}"/>
              </a:ext>
            </a:extLst>
          </p:cNvPr>
          <p:cNvSpPr>
            <a:spLocks noGrp="1" noChangeArrowheads="1"/>
          </p:cNvSpPr>
          <p:nvPr>
            <p:ph type="title"/>
          </p:nvPr>
        </p:nvSpPr>
        <p:spPr bwMode="auto">
          <a:xfrm>
            <a:off x="838200" y="150744"/>
            <a:ext cx="958114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a:ln>
                  <a:noFill/>
                </a:ln>
                <a:solidFill>
                  <a:schemeClr val="tx1"/>
                </a:solidFill>
                <a:effectLst/>
              </a:rPr>
              <a:t>       Checking Null Values in the Dataset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a:ln>
                  <a:noFill/>
                </a:ln>
                <a:solidFill>
                  <a:schemeClr val="tx1"/>
                </a:solidFill>
                <a:effectLst/>
              </a:rPr>
            </a:b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09033ABD-07F7-2B63-E484-6691C1195BE7}"/>
              </a:ext>
            </a:extLst>
          </p:cNvPr>
          <p:cNvSpPr txBox="1"/>
          <p:nvPr/>
        </p:nvSpPr>
        <p:spPr>
          <a:xfrm>
            <a:off x="838200" y="5215473"/>
            <a:ext cx="10864516" cy="1323439"/>
          </a:xfrm>
          <a:prstGeom prst="rect">
            <a:avLst/>
          </a:prstGeom>
          <a:noFill/>
        </p:spPr>
        <p:txBody>
          <a:bodyPr wrap="square" rtlCol="0">
            <a:spAutoFit/>
          </a:bodyPr>
          <a:lstStyle/>
          <a:p>
            <a:r>
              <a:rPr lang="en-US" sz="2000" b="0" i="0">
                <a:solidFill>
                  <a:srgbClr val="374151"/>
                </a:solidFill>
                <a:effectLst/>
                <a:latin typeface="+mj-lt"/>
              </a:rPr>
              <a:t>It shows the number of null values in each column of the data. As we can see, there are 23 null values in the columns 'num_on_time_trips', 'num_sched_trips', and 'terminal_on_time_performance'. It is important to identify and handle null values properly to avoid any errors or biases in the analysis.</a:t>
            </a:r>
            <a:endParaRPr lang="en-US" sz="2000">
              <a:latin typeface="+mj-lt"/>
            </a:endParaRPr>
          </a:p>
        </p:txBody>
      </p:sp>
      <p:pic>
        <p:nvPicPr>
          <p:cNvPr id="10" name="Picture 9">
            <a:extLst>
              <a:ext uri="{FF2B5EF4-FFF2-40B4-BE49-F238E27FC236}">
                <a16:creationId xmlns:a16="http://schemas.microsoft.com/office/drawing/2014/main" id="{FA17DEE4-2B24-01CE-760B-C9D6D6AE4A4C}"/>
              </a:ext>
            </a:extLst>
          </p:cNvPr>
          <p:cNvPicPr>
            <a:picLocks noChangeAspect="1"/>
          </p:cNvPicPr>
          <p:nvPr/>
        </p:nvPicPr>
        <p:blipFill>
          <a:blip r:embed="rId2"/>
          <a:stretch>
            <a:fillRect/>
          </a:stretch>
        </p:blipFill>
        <p:spPr>
          <a:xfrm>
            <a:off x="1772653" y="1251284"/>
            <a:ext cx="8446169" cy="3701647"/>
          </a:xfrm>
          <a:prstGeom prst="rect">
            <a:avLst/>
          </a:prstGeom>
        </p:spPr>
      </p:pic>
    </p:spTree>
    <p:extLst>
      <p:ext uri="{BB962C8B-B14F-4D97-AF65-F5344CB8AC3E}">
        <p14:creationId xmlns:p14="http://schemas.microsoft.com/office/powerpoint/2010/main" val="394024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C73E3-4311-0352-6652-DEADAABBBB3E}"/>
              </a:ext>
            </a:extLst>
          </p:cNvPr>
          <p:cNvSpPr>
            <a:spLocks noGrp="1"/>
          </p:cNvSpPr>
          <p:nvPr>
            <p:ph type="title"/>
          </p:nvPr>
        </p:nvSpPr>
        <p:spPr>
          <a:xfrm>
            <a:off x="334878" y="118477"/>
            <a:ext cx="5632715" cy="1325563"/>
          </a:xfrm>
        </p:spPr>
        <p:txBody>
          <a:bodyPr>
            <a:normAutofit/>
          </a:bodyPr>
          <a:lstStyle/>
          <a:p>
            <a:r>
              <a:rPr lang="en-US" b="0" i="0">
                <a:effectLst/>
              </a:rPr>
              <a:t>Heatmap of Missing Values in Data</a:t>
            </a:r>
            <a:endParaRPr lang="en-US"/>
          </a:p>
        </p:txBody>
      </p:sp>
      <p:sp>
        <p:nvSpPr>
          <p:cNvPr id="6" name="Slide Number Placeholder 5">
            <a:extLst>
              <a:ext uri="{FF2B5EF4-FFF2-40B4-BE49-F238E27FC236}">
                <a16:creationId xmlns:a16="http://schemas.microsoft.com/office/drawing/2014/main" id="{00FAF4C2-9657-39A3-E807-07497813767B}"/>
              </a:ext>
            </a:extLst>
          </p:cNvPr>
          <p:cNvSpPr>
            <a:spLocks noGrp="1"/>
          </p:cNvSpPr>
          <p:nvPr>
            <p:ph type="sldNum" sz="quarter" idx="12"/>
          </p:nvPr>
        </p:nvSpPr>
        <p:spPr/>
        <p:txBody>
          <a:bodyPr/>
          <a:lstStyle/>
          <a:p>
            <a:fld id="{A49DFD55-3C28-40EF-9E31-A92D2E4017FF}" type="slidenum">
              <a:rPr lang="en-US" smtClean="0"/>
              <a:pPr/>
              <a:t>18</a:t>
            </a:fld>
            <a:endParaRPr lang="en-US"/>
          </a:p>
        </p:txBody>
      </p:sp>
      <p:pic>
        <p:nvPicPr>
          <p:cNvPr id="8" name="Picture 7" descr="Chart&#10;&#10;Description automatically generated">
            <a:extLst>
              <a:ext uri="{FF2B5EF4-FFF2-40B4-BE49-F238E27FC236}">
                <a16:creationId xmlns:a16="http://schemas.microsoft.com/office/drawing/2014/main" id="{2E016AD1-C64C-C440-1495-EBEE4882575D}"/>
              </a:ext>
            </a:extLst>
          </p:cNvPr>
          <p:cNvPicPr>
            <a:picLocks noChangeAspect="1"/>
          </p:cNvPicPr>
          <p:nvPr/>
        </p:nvPicPr>
        <p:blipFill>
          <a:blip r:embed="rId2"/>
          <a:stretch>
            <a:fillRect/>
          </a:stretch>
        </p:blipFill>
        <p:spPr>
          <a:xfrm rot="5400000">
            <a:off x="622599" y="1367970"/>
            <a:ext cx="4709169" cy="5632715"/>
          </a:xfrm>
          <a:prstGeom prst="rect">
            <a:avLst/>
          </a:prstGeom>
        </p:spPr>
      </p:pic>
    </p:spTree>
    <p:extLst>
      <p:ext uri="{BB962C8B-B14F-4D97-AF65-F5344CB8AC3E}">
        <p14:creationId xmlns:p14="http://schemas.microsoft.com/office/powerpoint/2010/main" val="3404765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520496-DB86-AED6-027E-FB173FFB8863}"/>
              </a:ext>
            </a:extLst>
          </p:cNvPr>
          <p:cNvSpPr>
            <a:spLocks noGrp="1"/>
          </p:cNvSpPr>
          <p:nvPr>
            <p:ph type="body" idx="1"/>
          </p:nvPr>
        </p:nvSpPr>
        <p:spPr>
          <a:xfrm>
            <a:off x="132347" y="4591320"/>
            <a:ext cx="11889842" cy="1525588"/>
          </a:xfrm>
        </p:spPr>
        <p:txBody>
          <a:bodyPr>
            <a:noAutofit/>
          </a:bodyPr>
          <a:lstStyle/>
          <a:p>
            <a:r>
              <a:rPr lang="en-US" sz="1800">
                <a:latin typeface="+mj-lt"/>
              </a:rPr>
              <a:t>This slide presents a summary statistics of the dataset. The 'describe()' function is used to show the count, mean, standard deviation, minimum, maximum, and the quartiles of the '</a:t>
            </a:r>
            <a:r>
              <a:rPr lang="en-US" sz="1800" err="1">
                <a:latin typeface="+mj-lt"/>
              </a:rPr>
              <a:t>day_type</a:t>
            </a:r>
            <a:r>
              <a:rPr lang="en-US" sz="1800">
                <a:latin typeface="+mj-lt"/>
              </a:rPr>
              <a:t>', 'num_on_time_trips', 'num_sched_trips', and 'terminal_on_time_performance' columns. The 'count' shows the number of non-null values in each column, and the 'mean' shows the average value. The 'std' represents the standard deviation, which measures the amount of variability or dispersion around the mean. The 'min' and 'max' show the minimum and maximum values in each column, respectively. The '25%', '50%', and '75%' are the values at the first quartile, median, and third quartile, respectively, and give an idea about the distribution of the data.</a:t>
            </a:r>
          </a:p>
        </p:txBody>
      </p:sp>
      <p:sp>
        <p:nvSpPr>
          <p:cNvPr id="6" name="Slide Number Placeholder 5">
            <a:extLst>
              <a:ext uri="{FF2B5EF4-FFF2-40B4-BE49-F238E27FC236}">
                <a16:creationId xmlns:a16="http://schemas.microsoft.com/office/drawing/2014/main" id="{A1B157ED-ABBD-7271-2F6E-1D484EE22E2B}"/>
              </a:ext>
            </a:extLst>
          </p:cNvPr>
          <p:cNvSpPr>
            <a:spLocks noGrp="1"/>
          </p:cNvSpPr>
          <p:nvPr>
            <p:ph type="sldNum" sz="quarter" idx="12"/>
          </p:nvPr>
        </p:nvSpPr>
        <p:spPr/>
        <p:txBody>
          <a:bodyPr/>
          <a:lstStyle/>
          <a:p>
            <a:fld id="{A49DFD55-3C28-40EF-9E31-A92D2E4017FF}" type="slidenum">
              <a:rPr lang="en-US" smtClean="0"/>
              <a:pPr/>
              <a:t>19</a:t>
            </a:fld>
            <a:endParaRPr lang="en-US"/>
          </a:p>
        </p:txBody>
      </p:sp>
      <p:sp>
        <p:nvSpPr>
          <p:cNvPr id="7" name="Rectangle 1">
            <a:extLst>
              <a:ext uri="{FF2B5EF4-FFF2-40B4-BE49-F238E27FC236}">
                <a16:creationId xmlns:a16="http://schemas.microsoft.com/office/drawing/2014/main" id="{BE3E4873-4CC6-AFA6-FF58-5094A7931592}"/>
              </a:ext>
            </a:extLst>
          </p:cNvPr>
          <p:cNvSpPr>
            <a:spLocks noGrp="1" noChangeArrowheads="1"/>
          </p:cNvSpPr>
          <p:nvPr>
            <p:ph type="title"/>
          </p:nvPr>
        </p:nvSpPr>
        <p:spPr bwMode="auto">
          <a:xfrm>
            <a:off x="132347" y="278911"/>
            <a:ext cx="99982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3600" b="0" i="0">
                <a:solidFill>
                  <a:srgbClr val="374151"/>
                </a:solidFill>
                <a:effectLst/>
              </a:rPr>
              <a:t>Descriptive statistics of the dataset</a:t>
            </a:r>
            <a:endParaRPr kumimoji="0" lang="en-US" altLang="en-US" sz="3600" b="0" i="0" u="none" strike="noStrike" cap="none" normalizeH="0" baseline="0">
              <a:ln>
                <a:noFill/>
              </a:ln>
              <a:solidFill>
                <a:schemeClr val="tx1"/>
              </a:solidFill>
              <a:effectLst/>
            </a:endParaRPr>
          </a:p>
        </p:txBody>
      </p:sp>
      <p:pic>
        <p:nvPicPr>
          <p:cNvPr id="11" name="Picture 10">
            <a:extLst>
              <a:ext uri="{FF2B5EF4-FFF2-40B4-BE49-F238E27FC236}">
                <a16:creationId xmlns:a16="http://schemas.microsoft.com/office/drawing/2014/main" id="{2A78E27B-C916-1B17-B76E-3C5BFA5F94B3}"/>
              </a:ext>
            </a:extLst>
          </p:cNvPr>
          <p:cNvPicPr>
            <a:picLocks noChangeAspect="1"/>
          </p:cNvPicPr>
          <p:nvPr/>
        </p:nvPicPr>
        <p:blipFill>
          <a:blip r:embed="rId2"/>
          <a:stretch>
            <a:fillRect/>
          </a:stretch>
        </p:blipFill>
        <p:spPr>
          <a:xfrm>
            <a:off x="596200" y="1145298"/>
            <a:ext cx="9690800" cy="3225966"/>
          </a:xfrm>
          <a:prstGeom prst="rect">
            <a:avLst/>
          </a:prstGeom>
        </p:spPr>
      </p:pic>
    </p:spTree>
    <p:extLst>
      <p:ext uri="{BB962C8B-B14F-4D97-AF65-F5344CB8AC3E}">
        <p14:creationId xmlns:p14="http://schemas.microsoft.com/office/powerpoint/2010/main" val="867312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209800" y="0"/>
            <a:ext cx="8421688" cy="1325563"/>
          </a:xfrm>
        </p:spPr>
        <p:txBody>
          <a:bodyPr anchor="ctr">
            <a:normAutofit/>
          </a:bodyPr>
          <a:lstStyle/>
          <a:p>
            <a:r>
              <a:rPr lang="en-US" dirty="0"/>
              <a:t>INTRODUCTION</a:t>
            </a:r>
          </a:p>
        </p:txBody>
      </p:sp>
      <p:sp>
        <p:nvSpPr>
          <p:cNvPr id="21" name="Date Placeholder 8">
            <a:extLst>
              <a:ext uri="{FF2B5EF4-FFF2-40B4-BE49-F238E27FC236}">
                <a16:creationId xmlns:a16="http://schemas.microsoft.com/office/drawing/2014/main" id="{CFD6152B-66B6-4671-8756-B56209903D22}"/>
              </a:ext>
            </a:extLst>
          </p:cNvPr>
          <p:cNvSpPr>
            <a:spLocks noGrp="1"/>
          </p:cNvSpPr>
          <p:nvPr>
            <p:ph type="dt" sz="half" idx="10"/>
          </p:nvPr>
        </p:nvSpPr>
        <p:spPr>
          <a:xfrm>
            <a:off x="838200" y="6356350"/>
            <a:ext cx="2743200" cy="365125"/>
          </a:xfrm>
        </p:spPr>
        <p:txBody>
          <a:bodyPr/>
          <a:lstStyle/>
          <a:p>
            <a:pPr>
              <a:spcAft>
                <a:spcPts val="600"/>
              </a:spcAft>
            </a:pPr>
            <a:r>
              <a:rPr lang="en-US"/>
              <a:t>20XX</a:t>
            </a:r>
          </a:p>
        </p:txBody>
      </p:sp>
      <p:sp>
        <p:nvSpPr>
          <p:cNvPr id="8" name="TextBox 7">
            <a:extLst>
              <a:ext uri="{FF2B5EF4-FFF2-40B4-BE49-F238E27FC236}">
                <a16:creationId xmlns:a16="http://schemas.microsoft.com/office/drawing/2014/main" id="{573B48A8-2727-8E41-55D7-44E75A1B35AB}"/>
              </a:ext>
            </a:extLst>
          </p:cNvPr>
          <p:cNvSpPr txBox="1"/>
          <p:nvPr/>
        </p:nvSpPr>
        <p:spPr>
          <a:xfrm>
            <a:off x="517922" y="1600517"/>
            <a:ext cx="6126956" cy="5539978"/>
          </a:xfrm>
          <a:prstGeom prst="rect">
            <a:avLst/>
          </a:prstGeom>
          <a:noFill/>
        </p:spPr>
        <p:txBody>
          <a:bodyPr wrap="square">
            <a:spAutoFit/>
          </a:bodyPr>
          <a:lstStyle/>
          <a:p>
            <a:pPr algn="l" rtl="0">
              <a:spcBef>
                <a:spcPts val="0"/>
              </a:spcBef>
              <a:spcAft>
                <a:spcPts val="0"/>
              </a:spcAft>
            </a:pPr>
            <a:r>
              <a:rPr lang="en-US" sz="3600" b="0" i="0" u="none" strike="noStrike" dirty="0">
                <a:solidFill>
                  <a:srgbClr val="000000"/>
                </a:solidFill>
                <a:effectLst/>
                <a:latin typeface="League Spartan"/>
              </a:rPr>
              <a:t>MTA: New York City Subway Transit</a:t>
            </a:r>
            <a:endParaRPr lang="en-US" b="0" i="0" u="none" strike="noStrike" dirty="0">
              <a:solidFill>
                <a:srgbClr val="000000"/>
              </a:solidFill>
              <a:effectLst/>
            </a:endParaRPr>
          </a:p>
          <a:p>
            <a:pPr>
              <a:spcAft>
                <a:spcPts val="1200"/>
              </a:spcAft>
            </a:pPr>
            <a:endParaRPr lang="en-US" dirty="0">
              <a:solidFill>
                <a:srgbClr val="595959"/>
              </a:solidFill>
              <a:latin typeface="Inter"/>
            </a:endParaRPr>
          </a:p>
          <a:p>
            <a:pPr>
              <a:spcAft>
                <a:spcPts val="1200"/>
              </a:spcAft>
            </a:pPr>
            <a:r>
              <a:rPr lang="en-US" b="0" i="0" u="none" strike="noStrike" dirty="0">
                <a:solidFill>
                  <a:srgbClr val="374151"/>
                </a:solidFill>
                <a:effectLst/>
                <a:latin typeface="Söhne"/>
              </a:rPr>
              <a:t>The MTA subway is a crucial transportation system for the people of New York City, providing reliable and affordable access to work, education, and leisure activities. It is a vital component of the city's infrastructure and economy.</a:t>
            </a:r>
          </a:p>
          <a:p>
            <a:pPr>
              <a:spcAft>
                <a:spcPts val="1200"/>
              </a:spcAft>
            </a:pPr>
            <a:r>
              <a:rPr lang="en-US" b="0" i="0" u="none" strike="noStrike" dirty="0">
                <a:solidFill>
                  <a:srgbClr val="374151"/>
                </a:solidFill>
                <a:effectLst/>
                <a:latin typeface="Söhne"/>
              </a:rPr>
              <a:t>With millions of people depending on it every day, it's crucial that the subway runs smoothly and efficiently. In order to ensure that trains arrive on time and that the system is operating at peak performance, it's essential to understand how the system is performing.</a:t>
            </a:r>
            <a:endParaRPr lang="en-US" dirty="0">
              <a:solidFill>
                <a:srgbClr val="595959"/>
              </a:solidFill>
              <a:latin typeface="Inter"/>
            </a:endParaRPr>
          </a:p>
          <a:p>
            <a:pPr algn="l" rtl="0">
              <a:spcBef>
                <a:spcPts val="0"/>
              </a:spcBef>
              <a:spcAft>
                <a:spcPts val="1200"/>
              </a:spcAft>
            </a:pPr>
            <a:br>
              <a:rPr lang="en-US" b="0" i="0" u="none" strike="noStrike" dirty="0">
                <a:solidFill>
                  <a:srgbClr val="000000"/>
                </a:solidFill>
                <a:effectLst/>
              </a:rPr>
            </a:br>
            <a:br>
              <a:rPr lang="en-US" dirty="0"/>
            </a:br>
            <a:br>
              <a:rPr lang="en-US" dirty="0"/>
            </a:br>
            <a:endParaRPr lang="en-US" dirty="0"/>
          </a:p>
        </p:txBody>
      </p:sp>
      <p:pic>
        <p:nvPicPr>
          <p:cNvPr id="12" name="Picture 11">
            <a:extLst>
              <a:ext uri="{FF2B5EF4-FFF2-40B4-BE49-F238E27FC236}">
                <a16:creationId xmlns:a16="http://schemas.microsoft.com/office/drawing/2014/main" id="{7A6235E6-E5D4-916B-0F5B-AE7415BE7549}"/>
              </a:ext>
            </a:extLst>
          </p:cNvPr>
          <p:cNvPicPr>
            <a:picLocks noChangeAspect="1"/>
          </p:cNvPicPr>
          <p:nvPr/>
        </p:nvPicPr>
        <p:blipFill rotWithShape="1">
          <a:blip r:embed="rId2"/>
          <a:srcRect l="5300" t="10568" r="15870" b="3010"/>
          <a:stretch/>
        </p:blipFill>
        <p:spPr>
          <a:xfrm>
            <a:off x="6644878" y="1600517"/>
            <a:ext cx="5128278" cy="4314507"/>
          </a:xfrm>
          <a:prstGeom prst="rect">
            <a:avLst/>
          </a:prstGeom>
        </p:spPr>
      </p:pic>
      <p:sp>
        <p:nvSpPr>
          <p:cNvPr id="13" name="Footer Placeholder 9">
            <a:extLst>
              <a:ext uri="{FF2B5EF4-FFF2-40B4-BE49-F238E27FC236}">
                <a16:creationId xmlns:a16="http://schemas.microsoft.com/office/drawing/2014/main" id="{8B155DF7-3DF1-0AF2-E5BD-04092F0E2462}"/>
              </a:ext>
            </a:extLst>
          </p:cNvPr>
          <p:cNvSpPr>
            <a:spLocks noGrp="1"/>
          </p:cNvSpPr>
          <p:nvPr>
            <p:ph type="ftr" sz="quarter" idx="11"/>
          </p:nvPr>
        </p:nvSpPr>
        <p:spPr>
          <a:xfrm>
            <a:off x="4038600" y="6356350"/>
            <a:ext cx="4114800" cy="365125"/>
          </a:xfrm>
        </p:spPr>
        <p:txBody>
          <a:bodyPr/>
          <a:lstStyle/>
          <a:p>
            <a:r>
              <a:rPr lang="en-US" sz="900" b="0" i="0" dirty="0">
                <a:effectLst/>
              </a:rPr>
              <a:t>MTA Subway Terminal On-Time Performance ANALYSIS</a:t>
            </a:r>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53AA-F951-F83F-6C23-C6D2A4AF5C78}"/>
              </a:ext>
            </a:extLst>
          </p:cNvPr>
          <p:cNvSpPr>
            <a:spLocks noGrp="1"/>
          </p:cNvSpPr>
          <p:nvPr>
            <p:ph type="title"/>
          </p:nvPr>
        </p:nvSpPr>
        <p:spPr>
          <a:xfrm>
            <a:off x="1042737" y="53579"/>
            <a:ext cx="10515600" cy="1325563"/>
          </a:xfrm>
        </p:spPr>
        <p:txBody>
          <a:bodyPr/>
          <a:lstStyle/>
          <a:p>
            <a:r>
              <a:rPr lang="en-US"/>
              <a:t>Visualizations of Month-wise Value Counts and Day Type Counts</a:t>
            </a:r>
          </a:p>
        </p:txBody>
      </p:sp>
      <p:sp>
        <p:nvSpPr>
          <p:cNvPr id="4" name="Date Placeholder 3">
            <a:extLst>
              <a:ext uri="{FF2B5EF4-FFF2-40B4-BE49-F238E27FC236}">
                <a16:creationId xmlns:a16="http://schemas.microsoft.com/office/drawing/2014/main" id="{B1F3B468-2D44-94B9-D0EA-828886A309EA}"/>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D9798A32-325A-9695-F6D3-2BA71825D141}"/>
              </a:ext>
            </a:extLst>
          </p:cNvPr>
          <p:cNvSpPr>
            <a:spLocks noGrp="1"/>
          </p:cNvSpPr>
          <p:nvPr>
            <p:ph type="sldNum" sz="quarter" idx="12"/>
          </p:nvPr>
        </p:nvSpPr>
        <p:spPr/>
        <p:txBody>
          <a:bodyPr/>
          <a:lstStyle/>
          <a:p>
            <a:fld id="{A49DFD55-3C28-40EF-9E31-A92D2E4017FF}" type="slidenum">
              <a:rPr lang="en-US" smtClean="0"/>
              <a:pPr/>
              <a:t>20</a:t>
            </a:fld>
            <a:endParaRPr lang="en-US"/>
          </a:p>
        </p:txBody>
      </p:sp>
      <p:pic>
        <p:nvPicPr>
          <p:cNvPr id="4098" name="Picture 2">
            <a:extLst>
              <a:ext uri="{FF2B5EF4-FFF2-40B4-BE49-F238E27FC236}">
                <a16:creationId xmlns:a16="http://schemas.microsoft.com/office/drawing/2014/main" id="{F0AECA57-5CCA-4184-DD6C-1B2876D9A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7906"/>
            <a:ext cx="11827042" cy="28984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1E2A81E-200A-543F-FFD1-3F4175DCA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9150"/>
            <a:ext cx="12192000" cy="304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6972B-C179-A377-98EB-DFED270D61B8}"/>
              </a:ext>
            </a:extLst>
          </p:cNvPr>
          <p:cNvSpPr>
            <a:spLocks noGrp="1"/>
          </p:cNvSpPr>
          <p:nvPr>
            <p:ph idx="1"/>
          </p:nvPr>
        </p:nvSpPr>
        <p:spPr>
          <a:xfrm>
            <a:off x="685800" y="1171959"/>
            <a:ext cx="4427621" cy="4514081"/>
          </a:xfrm>
        </p:spPr>
        <p:txBody>
          <a:bodyPr>
            <a:noAutofit/>
          </a:bodyPr>
          <a:lstStyle/>
          <a:p>
            <a:r>
              <a:rPr lang="en-US" sz="2000" b="0" i="0">
                <a:effectLst/>
                <a:latin typeface="+mj-lt"/>
              </a:rPr>
              <a:t>From the Graph, it is clearly seen that in 2019, there were more entries i.e. (highest) more trains were scheduled compared to other years </a:t>
            </a:r>
            <a:r>
              <a:rPr lang="en-US" sz="2000">
                <a:latin typeface="+mj-lt"/>
              </a:rPr>
              <a:t>w</a:t>
            </a:r>
            <a:r>
              <a:rPr lang="en-US" sz="2000" b="0" i="0">
                <a:effectLst/>
                <a:latin typeface="+mj-lt"/>
              </a:rPr>
              <a:t>here as in 2015,2016 and 2018 has same number of train schedules and 2017 the number was bit higher than these years.</a:t>
            </a:r>
            <a:endParaRPr lang="en-US" sz="2000">
              <a:latin typeface="+mj-lt"/>
            </a:endParaRPr>
          </a:p>
        </p:txBody>
      </p:sp>
      <p:sp>
        <p:nvSpPr>
          <p:cNvPr id="6" name="Slide Number Placeholder 5">
            <a:extLst>
              <a:ext uri="{FF2B5EF4-FFF2-40B4-BE49-F238E27FC236}">
                <a16:creationId xmlns:a16="http://schemas.microsoft.com/office/drawing/2014/main" id="{D39871B1-D659-9B56-673D-738259F31666}"/>
              </a:ext>
            </a:extLst>
          </p:cNvPr>
          <p:cNvSpPr>
            <a:spLocks noGrp="1"/>
          </p:cNvSpPr>
          <p:nvPr>
            <p:ph type="sldNum" sz="quarter" idx="12"/>
          </p:nvPr>
        </p:nvSpPr>
        <p:spPr/>
        <p:txBody>
          <a:bodyPr/>
          <a:lstStyle/>
          <a:p>
            <a:fld id="{A49DFD55-3C28-40EF-9E31-A92D2E4017FF}" type="slidenum">
              <a:rPr lang="en-US" smtClean="0"/>
              <a:pPr/>
              <a:t>21</a:t>
            </a:fld>
            <a:endParaRPr lang="en-US"/>
          </a:p>
        </p:txBody>
      </p:sp>
    </p:spTree>
    <p:extLst>
      <p:ext uri="{BB962C8B-B14F-4D97-AF65-F5344CB8AC3E}">
        <p14:creationId xmlns:p14="http://schemas.microsoft.com/office/powerpoint/2010/main" val="374140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BCEF63-2099-AFCF-8753-4412B532FE23}"/>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CA94F05-4E9F-5D17-FADB-9B169B9CB6FC}"/>
              </a:ext>
            </a:extLst>
          </p:cNvPr>
          <p:cNvSpPr>
            <a:spLocks noGrp="1"/>
          </p:cNvSpPr>
          <p:nvPr>
            <p:ph type="sldNum" sz="quarter" idx="12"/>
          </p:nvPr>
        </p:nvSpPr>
        <p:spPr/>
        <p:txBody>
          <a:bodyPr/>
          <a:lstStyle/>
          <a:p>
            <a:fld id="{A49DFD55-3C28-40EF-9E31-A92D2E4017FF}" type="slidenum">
              <a:rPr lang="en-US" smtClean="0"/>
              <a:pPr/>
              <a:t>22</a:t>
            </a:fld>
            <a:endParaRPr lang="en-US"/>
          </a:p>
        </p:txBody>
      </p:sp>
      <p:sp>
        <p:nvSpPr>
          <p:cNvPr id="7" name="Rectangle 1">
            <a:extLst>
              <a:ext uri="{FF2B5EF4-FFF2-40B4-BE49-F238E27FC236}">
                <a16:creationId xmlns:a16="http://schemas.microsoft.com/office/drawing/2014/main" id="{9E7ACA27-18D3-17F1-F064-6D9F75B0A8C8}"/>
              </a:ext>
            </a:extLst>
          </p:cNvPr>
          <p:cNvSpPr>
            <a:spLocks noGrp="1" noChangeArrowheads="1"/>
          </p:cNvSpPr>
          <p:nvPr>
            <p:ph type="title"/>
          </p:nvPr>
        </p:nvSpPr>
        <p:spPr bwMode="auto">
          <a:xfrm>
            <a:off x="1343527" y="272828"/>
            <a:ext cx="10341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a:ln>
                  <a:noFill/>
                </a:ln>
                <a:solidFill>
                  <a:schemeClr val="tx1"/>
                </a:solidFill>
                <a:effectLst/>
              </a:rPr>
              <a:t>Visualizing Categorical Variables with Seaborn</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a:ln>
                  <a:noFill/>
                </a:ln>
                <a:solidFill>
                  <a:schemeClr val="tx1"/>
                </a:solidFill>
                <a:effectLst/>
              </a:rPr>
            </a:br>
            <a:endParaRPr kumimoji="0" lang="en-US" altLang="en-US" sz="3600" b="0" i="0" u="none" strike="noStrike" cap="none" normalizeH="0" baseline="0">
              <a:ln>
                <a:noFill/>
              </a:ln>
              <a:solidFill>
                <a:schemeClr val="tx1"/>
              </a:solidFill>
              <a:effectLst/>
            </a:endParaRPr>
          </a:p>
        </p:txBody>
      </p:sp>
      <p:pic>
        <p:nvPicPr>
          <p:cNvPr id="5123" name="Picture 3">
            <a:extLst>
              <a:ext uri="{FF2B5EF4-FFF2-40B4-BE49-F238E27FC236}">
                <a16:creationId xmlns:a16="http://schemas.microsoft.com/office/drawing/2014/main" id="{4199A8B2-5129-5164-B9EB-1D5CDAA8C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01" y="936278"/>
            <a:ext cx="5581350" cy="2824689"/>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3A1F6757-1E58-F26D-EC97-9A7E23CA5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301" y="936278"/>
            <a:ext cx="5125452" cy="2925858"/>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1BC0F403-AE20-9343-9DB1-7161B5C92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12842"/>
            <a:ext cx="5811251" cy="30970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030883-69D4-72CB-F1C3-30025565D5D4}"/>
              </a:ext>
            </a:extLst>
          </p:cNvPr>
          <p:cNvSpPr txBox="1"/>
          <p:nvPr/>
        </p:nvSpPr>
        <p:spPr>
          <a:xfrm>
            <a:off x="6096000" y="4048026"/>
            <a:ext cx="5589076" cy="2554545"/>
          </a:xfrm>
          <a:prstGeom prst="rect">
            <a:avLst/>
          </a:prstGeom>
          <a:noFill/>
        </p:spPr>
        <p:txBody>
          <a:bodyPr wrap="square" rtlCol="0">
            <a:spAutoFit/>
          </a:bodyPr>
          <a:lstStyle/>
          <a:p>
            <a:r>
              <a:rPr lang="en-US" sz="2000">
                <a:latin typeface="+mj-lt"/>
              </a:rPr>
              <a:t>The data analysis reveals that there were less scheduled trains on line 'W', and tracks 'W' and 'B' did not have Day_type 2 tracks. Additionally, the first 8 tracks are under A-division, and the later tracks are under B-division. These insights can help in identifying areas of improvement and optimizing train schedules for better performance.</a:t>
            </a:r>
          </a:p>
        </p:txBody>
      </p:sp>
    </p:spTree>
    <p:extLst>
      <p:ext uri="{BB962C8B-B14F-4D97-AF65-F5344CB8AC3E}">
        <p14:creationId xmlns:p14="http://schemas.microsoft.com/office/powerpoint/2010/main" val="1549528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71A4-103C-6F6A-12D8-3418D237B7E5}"/>
              </a:ext>
            </a:extLst>
          </p:cNvPr>
          <p:cNvSpPr>
            <a:spLocks noGrp="1"/>
          </p:cNvSpPr>
          <p:nvPr>
            <p:ph type="title"/>
          </p:nvPr>
        </p:nvSpPr>
        <p:spPr>
          <a:xfrm>
            <a:off x="170947" y="5358"/>
            <a:ext cx="9743073" cy="1204912"/>
          </a:xfrm>
        </p:spPr>
        <p:txBody>
          <a:bodyPr>
            <a:normAutofit/>
          </a:bodyPr>
          <a:lstStyle/>
          <a:p>
            <a:r>
              <a:rPr lang="en-US" sz="3600" b="0" i="0">
                <a:solidFill>
                  <a:srgbClr val="374151"/>
                </a:solidFill>
                <a:effectLst/>
              </a:rPr>
              <a:t>Terminal On-Time Performance by Year - Line Graph</a:t>
            </a:r>
            <a:endParaRPr lang="en-US" sz="3600"/>
          </a:p>
        </p:txBody>
      </p:sp>
      <p:sp>
        <p:nvSpPr>
          <p:cNvPr id="3" name="Text Placeholder 2">
            <a:extLst>
              <a:ext uri="{FF2B5EF4-FFF2-40B4-BE49-F238E27FC236}">
                <a16:creationId xmlns:a16="http://schemas.microsoft.com/office/drawing/2014/main" id="{C636DB2D-D292-5D2B-6C82-18A60BB08A64}"/>
              </a:ext>
            </a:extLst>
          </p:cNvPr>
          <p:cNvSpPr>
            <a:spLocks noGrp="1"/>
          </p:cNvSpPr>
          <p:nvPr>
            <p:ph type="body" idx="1"/>
          </p:nvPr>
        </p:nvSpPr>
        <p:spPr>
          <a:xfrm>
            <a:off x="170947" y="1570954"/>
            <a:ext cx="5534528" cy="4785396"/>
          </a:xfrm>
        </p:spPr>
        <p:txBody>
          <a:bodyPr>
            <a:noAutofit/>
          </a:bodyPr>
          <a:lstStyle/>
          <a:p>
            <a:r>
              <a:rPr lang="en-US" sz="2400" b="0" i="0">
                <a:solidFill>
                  <a:srgbClr val="374151"/>
                </a:solidFill>
                <a:effectLst/>
                <a:latin typeface="+mj-lt"/>
              </a:rPr>
              <a:t>The data is grouped by year using the 'month' column, and the mean value of 'terminal_on_time_performance' is calculated. The resulting line graph shows the trend of performance over time. The red and green markers on the graph represent the years with the highest and lowest performances, respectively. The x-axis displays the years, and the y-axis shows the corresponding performance values. </a:t>
            </a:r>
            <a:endParaRPr lang="en-US" sz="2400">
              <a:latin typeface="+mj-lt"/>
            </a:endParaRPr>
          </a:p>
        </p:txBody>
      </p:sp>
      <p:sp>
        <p:nvSpPr>
          <p:cNvPr id="4" name="Date Placeholder 3">
            <a:extLst>
              <a:ext uri="{FF2B5EF4-FFF2-40B4-BE49-F238E27FC236}">
                <a16:creationId xmlns:a16="http://schemas.microsoft.com/office/drawing/2014/main" id="{7CEF9C45-BFA9-D1A3-FC6F-42D296E117FD}"/>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98A92D95-FD69-FE58-135C-ED4A19E5FEDF}"/>
              </a:ext>
            </a:extLst>
          </p:cNvPr>
          <p:cNvSpPr>
            <a:spLocks noGrp="1"/>
          </p:cNvSpPr>
          <p:nvPr>
            <p:ph type="sldNum" sz="quarter" idx="12"/>
          </p:nvPr>
        </p:nvSpPr>
        <p:spPr/>
        <p:txBody>
          <a:bodyPr/>
          <a:lstStyle/>
          <a:p>
            <a:fld id="{A49DFD55-3C28-40EF-9E31-A92D2E4017FF}" type="slidenum">
              <a:rPr lang="en-US" smtClean="0"/>
              <a:pPr/>
              <a:t>23</a:t>
            </a:fld>
            <a:endParaRPr lang="en-US"/>
          </a:p>
        </p:txBody>
      </p:sp>
      <p:pic>
        <p:nvPicPr>
          <p:cNvPr id="7" name="Picture 2">
            <a:extLst>
              <a:ext uri="{FF2B5EF4-FFF2-40B4-BE49-F238E27FC236}">
                <a16:creationId xmlns:a16="http://schemas.microsoft.com/office/drawing/2014/main" id="{D81E2329-1986-C834-986B-313A0AEC6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271587"/>
            <a:ext cx="6120064" cy="4563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470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12837" y="0"/>
            <a:ext cx="8421688" cy="1325563"/>
          </a:xfrm>
        </p:spPr>
        <p:txBody>
          <a:bodyPr/>
          <a:lstStyle/>
          <a:p>
            <a:r>
              <a:rPr lang="en-US"/>
              <a:t>Subway Line Performance Comparison</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a:t>20XX</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a:p>
        </p:txBody>
      </p:sp>
      <p:pic>
        <p:nvPicPr>
          <p:cNvPr id="39" name="Picture 38">
            <a:extLst>
              <a:ext uri="{FF2B5EF4-FFF2-40B4-BE49-F238E27FC236}">
                <a16:creationId xmlns:a16="http://schemas.microsoft.com/office/drawing/2014/main" id="{F6C0D4AA-4C42-C7E5-FEE6-F35E1F845EEF}"/>
              </a:ext>
            </a:extLst>
          </p:cNvPr>
          <p:cNvPicPr>
            <a:picLocks noChangeAspect="1"/>
          </p:cNvPicPr>
          <p:nvPr/>
        </p:nvPicPr>
        <p:blipFill>
          <a:blip r:embed="rId2"/>
          <a:stretch>
            <a:fillRect/>
          </a:stretch>
        </p:blipFill>
        <p:spPr>
          <a:xfrm>
            <a:off x="1320800" y="1660843"/>
            <a:ext cx="7975600" cy="4262437"/>
          </a:xfrm>
          <a:prstGeom prst="rect">
            <a:avLst/>
          </a:prstGeom>
        </p:spPr>
      </p:pic>
    </p:spTree>
    <p:extLst>
      <p:ext uri="{BB962C8B-B14F-4D97-AF65-F5344CB8AC3E}">
        <p14:creationId xmlns:p14="http://schemas.microsoft.com/office/powerpoint/2010/main" val="2619301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4541246D-D404-C542-1DB5-8967F0FE25FD}"/>
              </a:ext>
            </a:extLst>
          </p:cNvPr>
          <p:cNvSpPr>
            <a:spLocks noGrp="1"/>
          </p:cNvSpPr>
          <p:nvPr>
            <p:ph type="sldNum" sz="quarter" idx="12"/>
          </p:nvPr>
        </p:nvSpPr>
        <p:spPr/>
        <p:txBody>
          <a:bodyPr/>
          <a:lstStyle/>
          <a:p>
            <a:fld id="{A49DFD55-3C28-40EF-9E31-A92D2E4017FF}" type="slidenum">
              <a:rPr lang="en-US" smtClean="0"/>
              <a:pPr/>
              <a:t>25</a:t>
            </a:fld>
            <a:endParaRPr lang="en-US"/>
          </a:p>
        </p:txBody>
      </p:sp>
      <p:sp>
        <p:nvSpPr>
          <p:cNvPr id="18" name="TextBox 17">
            <a:extLst>
              <a:ext uri="{FF2B5EF4-FFF2-40B4-BE49-F238E27FC236}">
                <a16:creationId xmlns:a16="http://schemas.microsoft.com/office/drawing/2014/main" id="{E269C9E1-5FAE-24B3-54F6-0C927C1B3127}"/>
              </a:ext>
            </a:extLst>
          </p:cNvPr>
          <p:cNvSpPr txBox="1"/>
          <p:nvPr/>
        </p:nvSpPr>
        <p:spPr>
          <a:xfrm>
            <a:off x="26905" y="230086"/>
            <a:ext cx="9955295" cy="1200329"/>
          </a:xfrm>
          <a:prstGeom prst="rect">
            <a:avLst/>
          </a:prstGeom>
          <a:noFill/>
        </p:spPr>
        <p:txBody>
          <a:bodyPr wrap="square" rtlCol="0">
            <a:spAutoFit/>
          </a:bodyPr>
          <a:lstStyle/>
          <a:p>
            <a:r>
              <a:rPr lang="en-US" sz="3600"/>
              <a:t>Average On-Time Performance for Subway Lines: Comparison of Best and Worst Performing Lines</a:t>
            </a:r>
          </a:p>
        </p:txBody>
      </p:sp>
      <p:pic>
        <p:nvPicPr>
          <p:cNvPr id="7170" name="Picture 2">
            <a:extLst>
              <a:ext uri="{FF2B5EF4-FFF2-40B4-BE49-F238E27FC236}">
                <a16:creationId xmlns:a16="http://schemas.microsoft.com/office/drawing/2014/main" id="{71CF928D-BEEC-D8F0-8618-E6A74B1F6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1" y="1430415"/>
            <a:ext cx="10888579" cy="41852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E4A2E53-9C70-DEDD-A9C3-054960E2B0FA}"/>
              </a:ext>
            </a:extLst>
          </p:cNvPr>
          <p:cNvSpPr txBox="1"/>
          <p:nvPr/>
        </p:nvSpPr>
        <p:spPr>
          <a:xfrm>
            <a:off x="465220" y="5615712"/>
            <a:ext cx="10976811" cy="1015663"/>
          </a:xfrm>
          <a:prstGeom prst="rect">
            <a:avLst/>
          </a:prstGeom>
          <a:noFill/>
        </p:spPr>
        <p:txBody>
          <a:bodyPr wrap="square">
            <a:spAutoFit/>
          </a:bodyPr>
          <a:lstStyle/>
          <a:p>
            <a:r>
              <a:rPr lang="en-US" sz="2000"/>
              <a:t>This code groups the subway data by line and calculates the mean terminal on-time performance for each line. It then sorts the lines based on their performance and displays the top 5 and bottom 5 performing lines. Line 2 has the worst performance, while S </a:t>
            </a:r>
            <a:r>
              <a:rPr lang="en-US" sz="2000" err="1"/>
              <a:t>Fkln</a:t>
            </a:r>
            <a:r>
              <a:rPr lang="en-US" sz="2000"/>
              <a:t> has the best.</a:t>
            </a:r>
          </a:p>
        </p:txBody>
      </p:sp>
    </p:spTree>
    <p:extLst>
      <p:ext uri="{BB962C8B-B14F-4D97-AF65-F5344CB8AC3E}">
        <p14:creationId xmlns:p14="http://schemas.microsoft.com/office/powerpoint/2010/main" val="3841942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AF697-9B70-4CA5-E076-30FE0D0108F7}"/>
              </a:ext>
            </a:extLst>
          </p:cNvPr>
          <p:cNvSpPr>
            <a:spLocks noGrp="1"/>
          </p:cNvSpPr>
          <p:nvPr>
            <p:ph type="title"/>
          </p:nvPr>
        </p:nvSpPr>
        <p:spPr/>
        <p:txBody>
          <a:bodyPr/>
          <a:lstStyle/>
          <a:p>
            <a:r>
              <a:rPr lang="en-US"/>
              <a:t>Terminal On-Time Performance by Month and Subway Line: Heatmap</a:t>
            </a:r>
          </a:p>
        </p:txBody>
      </p:sp>
      <p:sp>
        <p:nvSpPr>
          <p:cNvPr id="5" name="Slide Number Placeholder 4">
            <a:extLst>
              <a:ext uri="{FF2B5EF4-FFF2-40B4-BE49-F238E27FC236}">
                <a16:creationId xmlns:a16="http://schemas.microsoft.com/office/drawing/2014/main" id="{C6C44B72-D11B-82BB-F2ED-1B5181ED92E9}"/>
              </a:ext>
            </a:extLst>
          </p:cNvPr>
          <p:cNvSpPr>
            <a:spLocks noGrp="1"/>
          </p:cNvSpPr>
          <p:nvPr>
            <p:ph type="sldNum" sz="quarter" idx="12"/>
          </p:nvPr>
        </p:nvSpPr>
        <p:spPr/>
        <p:txBody>
          <a:bodyPr/>
          <a:lstStyle/>
          <a:p>
            <a:fld id="{A49DFD55-3C28-40EF-9E31-A92D2E4017FF}" type="slidenum">
              <a:rPr lang="en-US" smtClean="0"/>
              <a:pPr/>
              <a:t>26</a:t>
            </a:fld>
            <a:endParaRPr lang="en-US"/>
          </a:p>
        </p:txBody>
      </p:sp>
      <p:pic>
        <p:nvPicPr>
          <p:cNvPr id="9218" name="Picture 2">
            <a:extLst>
              <a:ext uri="{FF2B5EF4-FFF2-40B4-BE49-F238E27FC236}">
                <a16:creationId xmlns:a16="http://schemas.microsoft.com/office/drawing/2014/main" id="{E847927F-7EE3-A28A-8CC3-EF0840FE0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 y="1838032"/>
            <a:ext cx="5924689" cy="48834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39AEDC8-85F1-F719-0C25-04A0814E921E}"/>
              </a:ext>
            </a:extLst>
          </p:cNvPr>
          <p:cNvSpPr txBox="1"/>
          <p:nvPr/>
        </p:nvSpPr>
        <p:spPr>
          <a:xfrm>
            <a:off x="6993355" y="2396585"/>
            <a:ext cx="4649203" cy="2400657"/>
          </a:xfrm>
          <a:prstGeom prst="rect">
            <a:avLst/>
          </a:prstGeom>
          <a:noFill/>
        </p:spPr>
        <p:txBody>
          <a:bodyPr wrap="square">
            <a:spAutoFit/>
          </a:bodyPr>
          <a:lstStyle/>
          <a:p>
            <a:r>
              <a:rPr lang="en-US" sz="2500">
                <a:latin typeface="+mj-lt"/>
              </a:rPr>
              <a:t>This is a heatmap to visualize the mean terminal on-time performance for each month and subway line. The heatmap uses color to represent the performance value for each cell.</a:t>
            </a:r>
          </a:p>
        </p:txBody>
      </p:sp>
    </p:spTree>
    <p:extLst>
      <p:ext uri="{BB962C8B-B14F-4D97-AF65-F5344CB8AC3E}">
        <p14:creationId xmlns:p14="http://schemas.microsoft.com/office/powerpoint/2010/main" val="1712513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E9D1-3D5A-A8E1-0746-490FE1323D37}"/>
              </a:ext>
            </a:extLst>
          </p:cNvPr>
          <p:cNvSpPr>
            <a:spLocks noGrp="1"/>
          </p:cNvSpPr>
          <p:nvPr>
            <p:ph type="title"/>
          </p:nvPr>
        </p:nvSpPr>
        <p:spPr>
          <a:xfrm>
            <a:off x="441158" y="0"/>
            <a:ext cx="10515600" cy="1325563"/>
          </a:xfrm>
        </p:spPr>
        <p:txBody>
          <a:bodyPr/>
          <a:lstStyle/>
          <a:p>
            <a:r>
              <a:rPr lang="en-US"/>
              <a:t>Extracting the Year from Month Column </a:t>
            </a:r>
          </a:p>
        </p:txBody>
      </p:sp>
      <p:sp>
        <p:nvSpPr>
          <p:cNvPr id="5" name="Slide Number Placeholder 4">
            <a:extLst>
              <a:ext uri="{FF2B5EF4-FFF2-40B4-BE49-F238E27FC236}">
                <a16:creationId xmlns:a16="http://schemas.microsoft.com/office/drawing/2014/main" id="{9FD74FD3-7B3F-6499-E063-1211F3913620}"/>
              </a:ext>
            </a:extLst>
          </p:cNvPr>
          <p:cNvSpPr>
            <a:spLocks noGrp="1"/>
          </p:cNvSpPr>
          <p:nvPr>
            <p:ph type="sldNum" sz="quarter" idx="12"/>
          </p:nvPr>
        </p:nvSpPr>
        <p:spPr/>
        <p:txBody>
          <a:bodyPr/>
          <a:lstStyle/>
          <a:p>
            <a:fld id="{A49DFD55-3C28-40EF-9E31-A92D2E4017FF}" type="slidenum">
              <a:rPr lang="en-US" smtClean="0"/>
              <a:pPr/>
              <a:t>27</a:t>
            </a:fld>
            <a:endParaRPr lang="en-US"/>
          </a:p>
        </p:txBody>
      </p:sp>
      <p:pic>
        <p:nvPicPr>
          <p:cNvPr id="8" name="Picture 7">
            <a:extLst>
              <a:ext uri="{FF2B5EF4-FFF2-40B4-BE49-F238E27FC236}">
                <a16:creationId xmlns:a16="http://schemas.microsoft.com/office/drawing/2014/main" id="{14DBF9F2-266B-8AEC-7AAD-CD5DDD68F880}"/>
              </a:ext>
            </a:extLst>
          </p:cNvPr>
          <p:cNvPicPr>
            <a:picLocks noChangeAspect="1"/>
          </p:cNvPicPr>
          <p:nvPr/>
        </p:nvPicPr>
        <p:blipFill>
          <a:blip r:embed="rId2"/>
          <a:stretch>
            <a:fillRect/>
          </a:stretch>
        </p:blipFill>
        <p:spPr>
          <a:xfrm>
            <a:off x="729915" y="1109146"/>
            <a:ext cx="9942095" cy="4143614"/>
          </a:xfrm>
          <a:prstGeom prst="rect">
            <a:avLst/>
          </a:prstGeom>
        </p:spPr>
      </p:pic>
      <p:sp>
        <p:nvSpPr>
          <p:cNvPr id="10" name="TextBox 9">
            <a:extLst>
              <a:ext uri="{FF2B5EF4-FFF2-40B4-BE49-F238E27FC236}">
                <a16:creationId xmlns:a16="http://schemas.microsoft.com/office/drawing/2014/main" id="{A86476FB-D0AD-6EAF-3BE4-0F004613667E}"/>
              </a:ext>
            </a:extLst>
          </p:cNvPr>
          <p:cNvSpPr txBox="1"/>
          <p:nvPr/>
        </p:nvSpPr>
        <p:spPr>
          <a:xfrm>
            <a:off x="158415" y="5252760"/>
            <a:ext cx="11875169" cy="1631216"/>
          </a:xfrm>
          <a:prstGeom prst="rect">
            <a:avLst/>
          </a:prstGeom>
          <a:noFill/>
        </p:spPr>
        <p:txBody>
          <a:bodyPr wrap="square">
            <a:spAutoFit/>
          </a:bodyPr>
          <a:lstStyle/>
          <a:p>
            <a:r>
              <a:rPr lang="en-US" sz="2000"/>
              <a:t>This data includes information about the monthly performance of subway lines in terms of on-time arrivals. The data is divided by line, division, day type, number of on-time trips, number of scheduled trips, and terminal on-time performance. The year column is extracted from the month column using string manipulation. The data includes records from January 2015 to December 2019 and consists of 1596 rows and 8 columns.</a:t>
            </a:r>
          </a:p>
        </p:txBody>
      </p:sp>
    </p:spTree>
    <p:extLst>
      <p:ext uri="{BB962C8B-B14F-4D97-AF65-F5344CB8AC3E}">
        <p14:creationId xmlns:p14="http://schemas.microsoft.com/office/powerpoint/2010/main" val="936824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05FE-6236-9BF8-C6F5-A64C90D958FF}"/>
              </a:ext>
            </a:extLst>
          </p:cNvPr>
          <p:cNvSpPr>
            <a:spLocks noGrp="1"/>
          </p:cNvSpPr>
          <p:nvPr>
            <p:ph type="title"/>
          </p:nvPr>
        </p:nvSpPr>
        <p:spPr>
          <a:xfrm>
            <a:off x="1271337" y="292935"/>
            <a:ext cx="10515600" cy="1325563"/>
          </a:xfrm>
        </p:spPr>
        <p:txBody>
          <a:bodyPr/>
          <a:lstStyle/>
          <a:p>
            <a:r>
              <a:rPr lang="en-US"/>
              <a:t>Analysis of Subway Lines based on Track Counts</a:t>
            </a:r>
          </a:p>
        </p:txBody>
      </p:sp>
      <p:sp>
        <p:nvSpPr>
          <p:cNvPr id="6" name="Slide Number Placeholder 5">
            <a:extLst>
              <a:ext uri="{FF2B5EF4-FFF2-40B4-BE49-F238E27FC236}">
                <a16:creationId xmlns:a16="http://schemas.microsoft.com/office/drawing/2014/main" id="{539C29C0-784B-6BF5-E48B-C8A72F486524}"/>
              </a:ext>
            </a:extLst>
          </p:cNvPr>
          <p:cNvSpPr>
            <a:spLocks noGrp="1"/>
          </p:cNvSpPr>
          <p:nvPr>
            <p:ph type="sldNum" sz="quarter" idx="12"/>
          </p:nvPr>
        </p:nvSpPr>
        <p:spPr/>
        <p:txBody>
          <a:bodyPr/>
          <a:lstStyle/>
          <a:p>
            <a:fld id="{A49DFD55-3C28-40EF-9E31-A92D2E4017FF}" type="slidenum">
              <a:rPr lang="en-US" smtClean="0"/>
              <a:pPr/>
              <a:t>28</a:t>
            </a:fld>
            <a:endParaRPr lang="en-US"/>
          </a:p>
        </p:txBody>
      </p:sp>
      <p:pic>
        <p:nvPicPr>
          <p:cNvPr id="10242" name="Picture 2">
            <a:extLst>
              <a:ext uri="{FF2B5EF4-FFF2-40B4-BE49-F238E27FC236}">
                <a16:creationId xmlns:a16="http://schemas.microsoft.com/office/drawing/2014/main" id="{FD0FC16B-49C3-7CAD-A956-10BC6AB1C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4295" y="1149509"/>
            <a:ext cx="5507705" cy="56242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9A3C6A-9BEA-9E2D-402C-F0B5F33AE77D}"/>
              </a:ext>
            </a:extLst>
          </p:cNvPr>
          <p:cNvSpPr txBox="1"/>
          <p:nvPr/>
        </p:nvSpPr>
        <p:spPr>
          <a:xfrm>
            <a:off x="435143" y="2411034"/>
            <a:ext cx="6093994" cy="2492990"/>
          </a:xfrm>
          <a:prstGeom prst="rect">
            <a:avLst/>
          </a:prstGeom>
          <a:noFill/>
        </p:spPr>
        <p:txBody>
          <a:bodyPr wrap="square">
            <a:spAutoFit/>
          </a:bodyPr>
          <a:lstStyle/>
          <a:p>
            <a:r>
              <a:rPr lang="en-US" sz="2600"/>
              <a:t>This code checks the counts of unique values in the "line" column of the dataset and visualizes it using a pie chart. The pie chart shows the percentage distribution of the subway lines in the dataset</a:t>
            </a:r>
            <a:r>
              <a:rPr lang="en-US" sz="2200"/>
              <a:t>.</a:t>
            </a:r>
          </a:p>
        </p:txBody>
      </p:sp>
    </p:spTree>
    <p:extLst>
      <p:ext uri="{BB962C8B-B14F-4D97-AF65-F5344CB8AC3E}">
        <p14:creationId xmlns:p14="http://schemas.microsoft.com/office/powerpoint/2010/main" val="4277110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199" y="365125"/>
            <a:ext cx="10724147" cy="1325563"/>
          </a:xfrm>
        </p:spPr>
        <p:txBody>
          <a:bodyPr/>
          <a:lstStyle/>
          <a:p>
            <a:r>
              <a:rPr lang="en-US" b="0" i="0">
                <a:solidFill>
                  <a:srgbClr val="212121"/>
                </a:solidFill>
                <a:effectLst/>
                <a:latin typeface="Roboto" panose="02000000000000000000" pitchFamily="2" charset="0"/>
              </a:rPr>
              <a:t>Top 7 lines that have best on-time performance</a:t>
            </a:r>
            <a:br>
              <a:rPr lang="en-US" b="0" i="0">
                <a:solidFill>
                  <a:srgbClr val="212121"/>
                </a:solidFill>
                <a:effectLst/>
                <a:latin typeface="Roboto" panose="02000000000000000000" pitchFamily="2" charset="0"/>
              </a:rPr>
            </a:br>
            <a:endParaRPr lang="en-US"/>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a:p>
        </p:txBody>
      </p:sp>
      <p:sp>
        <p:nvSpPr>
          <p:cNvPr id="9" name="TextBox 8">
            <a:extLst>
              <a:ext uri="{FF2B5EF4-FFF2-40B4-BE49-F238E27FC236}">
                <a16:creationId xmlns:a16="http://schemas.microsoft.com/office/drawing/2014/main" id="{A6ED44C3-6E82-7939-6B1D-09FAADFD42FF}"/>
              </a:ext>
            </a:extLst>
          </p:cNvPr>
          <p:cNvSpPr txBox="1"/>
          <p:nvPr/>
        </p:nvSpPr>
        <p:spPr>
          <a:xfrm>
            <a:off x="5227722" y="1984027"/>
            <a:ext cx="6126077" cy="2800767"/>
          </a:xfrm>
          <a:prstGeom prst="rect">
            <a:avLst/>
          </a:prstGeom>
          <a:noFill/>
        </p:spPr>
        <p:txBody>
          <a:bodyPr wrap="square">
            <a:spAutoFit/>
          </a:bodyPr>
          <a:lstStyle/>
          <a:p>
            <a:r>
              <a:rPr lang="en-US" sz="2200" b="0" i="0">
                <a:solidFill>
                  <a:srgbClr val="374151"/>
                </a:solidFill>
                <a:effectLst/>
                <a:latin typeface="+mj-lt"/>
              </a:rPr>
              <a:t>This shows the top 7 busiest stations based on the mean terminal on-time performance of each line. A </a:t>
            </a:r>
            <a:r>
              <a:rPr lang="en-US" sz="2200" b="0" i="0" err="1">
                <a:solidFill>
                  <a:srgbClr val="374151"/>
                </a:solidFill>
                <a:effectLst/>
                <a:latin typeface="+mj-lt"/>
              </a:rPr>
              <a:t>barplot</a:t>
            </a:r>
            <a:r>
              <a:rPr lang="en-US" sz="2200" b="0" i="0">
                <a:solidFill>
                  <a:srgbClr val="374151"/>
                </a:solidFill>
                <a:effectLst/>
                <a:latin typeface="+mj-lt"/>
              </a:rPr>
              <a:t> is used to display the data, with the x-axis representing the station lines and the y-axis representing the mean terminal on-time performance. The data is sorted by the mean performance in ascending order, and the top 7 stations are displayed in the data frame.</a:t>
            </a:r>
            <a:endParaRPr lang="en-US" sz="2200">
              <a:latin typeface="+mj-lt"/>
            </a:endParaRPr>
          </a:p>
        </p:txBody>
      </p:sp>
      <p:pic>
        <p:nvPicPr>
          <p:cNvPr id="11" name="Picture 10">
            <a:extLst>
              <a:ext uri="{FF2B5EF4-FFF2-40B4-BE49-F238E27FC236}">
                <a16:creationId xmlns:a16="http://schemas.microsoft.com/office/drawing/2014/main" id="{C2D015C4-C0AE-44EE-2600-B8D3E4CF2294}"/>
              </a:ext>
            </a:extLst>
          </p:cNvPr>
          <p:cNvPicPr>
            <a:picLocks noChangeAspect="1"/>
          </p:cNvPicPr>
          <p:nvPr/>
        </p:nvPicPr>
        <p:blipFill>
          <a:blip r:embed="rId2"/>
          <a:stretch>
            <a:fillRect/>
          </a:stretch>
        </p:blipFill>
        <p:spPr>
          <a:xfrm>
            <a:off x="449178" y="1363342"/>
            <a:ext cx="3966412" cy="4811527"/>
          </a:xfrm>
          <a:prstGeom prst="rect">
            <a:avLst/>
          </a:prstGeom>
        </p:spPr>
      </p:pic>
    </p:spTree>
    <p:extLst>
      <p:ext uri="{BB962C8B-B14F-4D97-AF65-F5344CB8AC3E}">
        <p14:creationId xmlns:p14="http://schemas.microsoft.com/office/powerpoint/2010/main" val="2896385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18AA2AA0-39FB-006E-E4C5-7E56B67755D7}"/>
              </a:ext>
            </a:extLst>
          </p:cNvPr>
          <p:cNvSpPr>
            <a:spLocks noGrp="1"/>
          </p:cNvSpPr>
          <p:nvPr>
            <p:ph type="sldNum" sz="quarter" idx="12"/>
          </p:nvPr>
        </p:nvSpPr>
        <p:spPr/>
        <p:txBody>
          <a:bodyPr/>
          <a:lstStyle/>
          <a:p>
            <a:fld id="{A49DFD55-3C28-40EF-9E31-A92D2E4017FF}" type="slidenum">
              <a:rPr lang="en-US" smtClean="0"/>
              <a:pPr/>
              <a:t>3</a:t>
            </a:fld>
            <a:endParaRPr lang="en-US"/>
          </a:p>
        </p:txBody>
      </p:sp>
      <p:sp>
        <p:nvSpPr>
          <p:cNvPr id="12" name="TextBox 11">
            <a:extLst>
              <a:ext uri="{FF2B5EF4-FFF2-40B4-BE49-F238E27FC236}">
                <a16:creationId xmlns:a16="http://schemas.microsoft.com/office/drawing/2014/main" id="{5A64C12B-A06D-40DF-E653-4A5297711BEC}"/>
              </a:ext>
            </a:extLst>
          </p:cNvPr>
          <p:cNvSpPr txBox="1"/>
          <p:nvPr/>
        </p:nvSpPr>
        <p:spPr>
          <a:xfrm>
            <a:off x="201860" y="1765066"/>
            <a:ext cx="6126956" cy="4678204"/>
          </a:xfrm>
          <a:prstGeom prst="rect">
            <a:avLst/>
          </a:prstGeom>
          <a:noFill/>
        </p:spPr>
        <p:txBody>
          <a:bodyPr wrap="square">
            <a:spAutoFit/>
          </a:bodyPr>
          <a:lstStyle/>
          <a:p>
            <a:pPr algn="l" rtl="0">
              <a:spcBef>
                <a:spcPts val="0"/>
              </a:spcBef>
              <a:spcAft>
                <a:spcPts val="0"/>
              </a:spcAft>
            </a:pPr>
            <a:r>
              <a:rPr lang="en-US" sz="3600" b="0" i="0" u="none" strike="noStrike" dirty="0">
                <a:solidFill>
                  <a:srgbClr val="000000"/>
                </a:solidFill>
                <a:effectLst/>
                <a:latin typeface="League Spartan"/>
              </a:rPr>
              <a:t>Analyzing New York City's Subway System Performance</a:t>
            </a:r>
            <a:endParaRPr lang="en-US" b="0" i="0" u="none" strike="noStrike" dirty="0">
              <a:solidFill>
                <a:srgbClr val="000000"/>
              </a:solidFill>
              <a:effectLst/>
            </a:endParaRPr>
          </a:p>
          <a:p>
            <a:pPr>
              <a:spcAft>
                <a:spcPts val="1200"/>
              </a:spcAft>
            </a:pPr>
            <a:endParaRPr lang="en-US" dirty="0">
              <a:solidFill>
                <a:srgbClr val="595959"/>
              </a:solidFill>
              <a:latin typeface="Inter"/>
            </a:endParaRPr>
          </a:p>
          <a:p>
            <a:pPr>
              <a:spcAft>
                <a:spcPts val="1200"/>
              </a:spcAft>
            </a:pPr>
            <a:r>
              <a:rPr lang="en-US" b="0" i="0" u="none" strike="noStrike" dirty="0">
                <a:solidFill>
                  <a:srgbClr val="374151"/>
                </a:solidFill>
                <a:effectLst/>
                <a:latin typeface="Söhne"/>
              </a:rPr>
              <a:t>In this analysis, we explore the on-time performance of the MTA subway system from 2015 to 2019. We aim to answer several business questions such as identifying the best and worst on-time terminal performances by year and line, understanding how terminal on-time performance varies by month and line, and identifying the top 7 lines with the best on-time performance. Additionally, we will also identify the top 7 busiest stations in the subway system.</a:t>
            </a:r>
            <a:br>
              <a:rPr lang="en-US" b="0" i="0" u="none" strike="noStrike" dirty="0">
                <a:solidFill>
                  <a:srgbClr val="000000"/>
                </a:solidFill>
                <a:effectLst/>
              </a:rPr>
            </a:br>
            <a:br>
              <a:rPr lang="en-US" dirty="0"/>
            </a:br>
            <a:br>
              <a:rPr lang="en-US" dirty="0"/>
            </a:br>
            <a:endParaRPr lang="en-US" dirty="0"/>
          </a:p>
        </p:txBody>
      </p:sp>
      <p:pic>
        <p:nvPicPr>
          <p:cNvPr id="14" name="Picture 13" descr="&#10;">
            <a:extLst>
              <a:ext uri="{FF2B5EF4-FFF2-40B4-BE49-F238E27FC236}">
                <a16:creationId xmlns:a16="http://schemas.microsoft.com/office/drawing/2014/main" id="{350965D5-0665-3F41-DC05-48D400620759}"/>
              </a:ext>
            </a:extLst>
          </p:cNvPr>
          <p:cNvPicPr>
            <a:picLocks noChangeAspect="1"/>
          </p:cNvPicPr>
          <p:nvPr/>
        </p:nvPicPr>
        <p:blipFill>
          <a:blip r:embed="rId2"/>
          <a:stretch>
            <a:fillRect/>
          </a:stretch>
        </p:blipFill>
        <p:spPr>
          <a:xfrm>
            <a:off x="6601263" y="1765066"/>
            <a:ext cx="5388877" cy="4151781"/>
          </a:xfrm>
          <a:prstGeom prst="rect">
            <a:avLst/>
          </a:prstGeom>
        </p:spPr>
      </p:pic>
      <p:sp>
        <p:nvSpPr>
          <p:cNvPr id="17" name="Title 1">
            <a:extLst>
              <a:ext uri="{FF2B5EF4-FFF2-40B4-BE49-F238E27FC236}">
                <a16:creationId xmlns:a16="http://schemas.microsoft.com/office/drawing/2014/main" id="{1BE4DF2E-9DA0-4F40-3193-141FA6297B71}"/>
              </a:ext>
            </a:extLst>
          </p:cNvPr>
          <p:cNvSpPr>
            <a:spLocks noGrp="1"/>
          </p:cNvSpPr>
          <p:nvPr>
            <p:ph type="title"/>
          </p:nvPr>
        </p:nvSpPr>
        <p:spPr>
          <a:xfrm>
            <a:off x="2209800" y="0"/>
            <a:ext cx="8421688" cy="1325563"/>
          </a:xfrm>
        </p:spPr>
        <p:txBody>
          <a:bodyPr anchor="ctr">
            <a:normAutofit/>
          </a:bodyPr>
          <a:lstStyle/>
          <a:p>
            <a:r>
              <a:rPr lang="en-US" dirty="0"/>
              <a:t>INTRODUCTION</a:t>
            </a:r>
          </a:p>
        </p:txBody>
      </p:sp>
      <p:sp>
        <p:nvSpPr>
          <p:cNvPr id="18" name="Footer Placeholder 9">
            <a:extLst>
              <a:ext uri="{FF2B5EF4-FFF2-40B4-BE49-F238E27FC236}">
                <a16:creationId xmlns:a16="http://schemas.microsoft.com/office/drawing/2014/main" id="{DAA85706-03AD-EC72-4103-A290B292B966}"/>
              </a:ext>
            </a:extLst>
          </p:cNvPr>
          <p:cNvSpPr>
            <a:spLocks noGrp="1"/>
          </p:cNvSpPr>
          <p:nvPr>
            <p:ph type="ftr" sz="quarter" idx="11"/>
          </p:nvPr>
        </p:nvSpPr>
        <p:spPr>
          <a:xfrm>
            <a:off x="4038600" y="6356350"/>
            <a:ext cx="4114800" cy="365125"/>
          </a:xfrm>
        </p:spPr>
        <p:txBody>
          <a:bodyPr/>
          <a:lstStyle/>
          <a:p>
            <a:r>
              <a:rPr lang="en-US" sz="900" b="0" i="0" dirty="0">
                <a:effectLst/>
              </a:rPr>
              <a:t>MTA Subway Terminal On-Time Performance ANALYSIS</a:t>
            </a:r>
            <a:endParaRPr lang="en-US" dirty="0"/>
          </a:p>
        </p:txBody>
      </p:sp>
    </p:spTree>
    <p:extLst>
      <p:ext uri="{BB962C8B-B14F-4D97-AF65-F5344CB8AC3E}">
        <p14:creationId xmlns:p14="http://schemas.microsoft.com/office/powerpoint/2010/main" val="1147511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D72278C-8AEA-5B15-5B37-919F9F2C02C7}"/>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8E216A16-0BD1-B622-C7B2-85B10DE50029}"/>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3B4284D-2802-4095-B0E2-F1C7AA976E37}"/>
              </a:ext>
            </a:extLst>
          </p:cNvPr>
          <p:cNvSpPr>
            <a:spLocks noGrp="1"/>
          </p:cNvSpPr>
          <p:nvPr>
            <p:ph type="sldNum" sz="quarter" idx="12"/>
          </p:nvPr>
        </p:nvSpPr>
        <p:spPr/>
        <p:txBody>
          <a:bodyPr/>
          <a:lstStyle/>
          <a:p>
            <a:fld id="{A49DFD55-3C28-40EF-9E31-A92D2E4017FF}" type="slidenum">
              <a:rPr lang="en-US" smtClean="0"/>
              <a:pPr/>
              <a:t>30</a:t>
            </a:fld>
            <a:endParaRPr lang="en-US"/>
          </a:p>
        </p:txBody>
      </p:sp>
      <p:sp>
        <p:nvSpPr>
          <p:cNvPr id="8" name="TextBox 7">
            <a:extLst>
              <a:ext uri="{FF2B5EF4-FFF2-40B4-BE49-F238E27FC236}">
                <a16:creationId xmlns:a16="http://schemas.microsoft.com/office/drawing/2014/main" id="{B287FC98-DF00-2926-F747-E1B6D392DFC0}"/>
              </a:ext>
            </a:extLst>
          </p:cNvPr>
          <p:cNvSpPr txBox="1"/>
          <p:nvPr/>
        </p:nvSpPr>
        <p:spPr>
          <a:xfrm>
            <a:off x="162827" y="992326"/>
            <a:ext cx="6093994" cy="4154984"/>
          </a:xfrm>
          <a:prstGeom prst="rect">
            <a:avLst/>
          </a:prstGeom>
          <a:noFill/>
        </p:spPr>
        <p:txBody>
          <a:bodyPr wrap="square">
            <a:spAutoFit/>
          </a:bodyPr>
          <a:lstStyle/>
          <a:p>
            <a:r>
              <a:rPr lang="en-US" sz="2400">
                <a:latin typeface="+mj-lt"/>
              </a:rPr>
              <a:t>This data represents a bar plot for the top 7 busiest stations based on traffic, where the x-axis shows the lines and the y-axis shows the mean terminal on-time performance for each line. The data has been sorted based on the mean performance, and only the top 7 lines have been included in the plot. The plot helps visualize the performance of the busiest </a:t>
            </a:r>
            <a:r>
              <a:rPr lang="en-US" sz="2400" err="1">
                <a:latin typeface="+mj-lt"/>
              </a:rPr>
              <a:t>lines,and</a:t>
            </a:r>
            <a:r>
              <a:rPr lang="en-US" sz="2400">
                <a:latin typeface="+mj-lt"/>
              </a:rPr>
              <a:t> identify the lines that require attention to improve their performance.</a:t>
            </a:r>
          </a:p>
        </p:txBody>
      </p:sp>
      <p:pic>
        <p:nvPicPr>
          <p:cNvPr id="11266" name="Picture 2">
            <a:extLst>
              <a:ext uri="{FF2B5EF4-FFF2-40B4-BE49-F238E27FC236}">
                <a16:creationId xmlns:a16="http://schemas.microsoft.com/office/drawing/2014/main" id="{4C8F6144-58CC-A6CD-D678-CAC8474C7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781" y="842645"/>
            <a:ext cx="537210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670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3078079" y="136525"/>
            <a:ext cx="8421688" cy="1325563"/>
          </a:xfrm>
        </p:spPr>
        <p:txBody>
          <a:bodyPr/>
          <a:lstStyle/>
          <a:p>
            <a:r>
              <a:rPr lang="en-US"/>
              <a:t>Bar plot for lines/year performance</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a:p>
        </p:txBody>
      </p:sp>
      <p:pic>
        <p:nvPicPr>
          <p:cNvPr id="12290" name="Picture 2">
            <a:extLst>
              <a:ext uri="{FF2B5EF4-FFF2-40B4-BE49-F238E27FC236}">
                <a16:creationId xmlns:a16="http://schemas.microsoft.com/office/drawing/2014/main" id="{8A53CEE7-DE13-D7EE-AE2C-CFCF38F25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98" y="1739511"/>
            <a:ext cx="6925803" cy="47994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2E0BE1-03F0-C5D0-A984-511879CDA580}"/>
              </a:ext>
            </a:extLst>
          </p:cNvPr>
          <p:cNvSpPr txBox="1"/>
          <p:nvPr/>
        </p:nvSpPr>
        <p:spPr>
          <a:xfrm>
            <a:off x="7180429" y="1677722"/>
            <a:ext cx="4812632" cy="4401205"/>
          </a:xfrm>
          <a:prstGeom prst="rect">
            <a:avLst/>
          </a:prstGeom>
          <a:noFill/>
        </p:spPr>
        <p:txBody>
          <a:bodyPr wrap="square">
            <a:spAutoFit/>
          </a:bodyPr>
          <a:lstStyle/>
          <a:p>
            <a:r>
              <a:rPr lang="en-US" sz="2000"/>
              <a:t>This shows a </a:t>
            </a:r>
            <a:r>
              <a:rPr lang="en-US" sz="2000" err="1"/>
              <a:t>barplot</a:t>
            </a:r>
            <a:r>
              <a:rPr lang="en-US" sz="2000"/>
              <a:t> of lines/year performance based on the terminal on-time performance of different subway lines over the years. The graph is created using seaborn library in Python. The x-axis represents the year, the y-axis represents the terminal on-time performance, and each line is represented by a different color. The legend provides information about which line each color represents. This graph can be used to analyze the performance of different lines over the years and identify any trends or patterns.</a:t>
            </a:r>
          </a:p>
        </p:txBody>
      </p:sp>
    </p:spTree>
    <p:extLst>
      <p:ext uri="{BB962C8B-B14F-4D97-AF65-F5344CB8AC3E}">
        <p14:creationId xmlns:p14="http://schemas.microsoft.com/office/powerpoint/2010/main" val="1663780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2390482" y="136525"/>
            <a:ext cx="8421688" cy="1325563"/>
          </a:xfrm>
        </p:spPr>
        <p:txBody>
          <a:bodyPr/>
          <a:lstStyle/>
          <a:p>
            <a:r>
              <a:rPr lang="en-US"/>
              <a:t>Bar plot for Lines Performance in 2015</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a:p>
        </p:txBody>
      </p:sp>
      <p:pic>
        <p:nvPicPr>
          <p:cNvPr id="13314" name="Picture 2">
            <a:extLst>
              <a:ext uri="{FF2B5EF4-FFF2-40B4-BE49-F238E27FC236}">
                <a16:creationId xmlns:a16="http://schemas.microsoft.com/office/drawing/2014/main" id="{E304261A-CE1A-EEFB-4A46-15332C320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3" y="1286266"/>
            <a:ext cx="7046494" cy="48791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B03E5FA-CB17-0966-2484-6E3AD98F1569}"/>
              </a:ext>
            </a:extLst>
          </p:cNvPr>
          <p:cNvSpPr txBox="1"/>
          <p:nvPr/>
        </p:nvSpPr>
        <p:spPr>
          <a:xfrm>
            <a:off x="2006" y="2720279"/>
            <a:ext cx="4810627" cy="2800767"/>
          </a:xfrm>
          <a:prstGeom prst="rect">
            <a:avLst/>
          </a:prstGeom>
          <a:noFill/>
        </p:spPr>
        <p:txBody>
          <a:bodyPr wrap="square">
            <a:spAutoFit/>
          </a:bodyPr>
          <a:lstStyle/>
          <a:p>
            <a:r>
              <a:rPr lang="en-US" sz="2200"/>
              <a:t>This slide shows a bar plot of the performance of different subway lines over the years. The x-axis represents the year, and the y-axis represents the </a:t>
            </a:r>
            <a:r>
              <a:rPr lang="en-US" sz="2200" err="1"/>
              <a:t>terminal_on_time_performance</a:t>
            </a:r>
            <a:r>
              <a:rPr lang="en-US" sz="2200"/>
              <a:t>. The hue represents different subway lines. Another bar plot shows the performance of subway lines in 2015.</a:t>
            </a:r>
          </a:p>
        </p:txBody>
      </p:sp>
    </p:spTree>
    <p:extLst>
      <p:ext uri="{BB962C8B-B14F-4D97-AF65-F5344CB8AC3E}">
        <p14:creationId xmlns:p14="http://schemas.microsoft.com/office/powerpoint/2010/main" val="1429429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3764129" y="43071"/>
            <a:ext cx="8159165" cy="1204912"/>
          </a:xfrm>
        </p:spPr>
        <p:txBody>
          <a:bodyPr>
            <a:normAutofit/>
          </a:bodyPr>
          <a:lstStyle/>
          <a:p>
            <a:r>
              <a:rPr lang="en-US" err="1"/>
              <a:t>Barplot</a:t>
            </a:r>
            <a:r>
              <a:rPr lang="en-US"/>
              <a:t> for Division/Year Performance</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6811544" y="1734970"/>
            <a:ext cx="5111750" cy="1525588"/>
          </a:xfrm>
        </p:spPr>
        <p:txBody>
          <a:bodyPr>
            <a:noAutofit/>
          </a:bodyPr>
          <a:lstStyle/>
          <a:p>
            <a:r>
              <a:rPr lang="en-US" sz="2200"/>
              <a:t>This bar plot displays the performance of different divisions of a transit system over time. Each bar represents a year, and is colored by division. The height of each bar corresponds to the average terminal on-time performance for that year. The legend shows the corresponding division for each color. The plot allows us to compare the performance of different divisions over time,and identify any trends or patterns. The title of the plot is "Division/Year Performance".</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a:p>
        </p:txBody>
      </p:sp>
      <p:pic>
        <p:nvPicPr>
          <p:cNvPr id="14338" name="Picture 2">
            <a:extLst>
              <a:ext uri="{FF2B5EF4-FFF2-40B4-BE49-F238E27FC236}">
                <a16:creationId xmlns:a16="http://schemas.microsoft.com/office/drawing/2014/main" id="{9E75E090-9168-9A25-5343-21CB5F4CB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79" y="2085139"/>
            <a:ext cx="6163595" cy="427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61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B413B-CA31-73EC-EEB6-855A0204740B}"/>
              </a:ext>
            </a:extLst>
          </p:cNvPr>
          <p:cNvSpPr>
            <a:spLocks noGrp="1"/>
          </p:cNvSpPr>
          <p:nvPr>
            <p:ph type="title"/>
          </p:nvPr>
        </p:nvSpPr>
        <p:spPr/>
        <p:txBody>
          <a:bodyPr/>
          <a:lstStyle/>
          <a:p>
            <a:r>
              <a:rPr lang="en-US"/>
              <a:t>Bar plot for Division-Line Performance</a:t>
            </a:r>
          </a:p>
        </p:txBody>
      </p:sp>
      <p:sp>
        <p:nvSpPr>
          <p:cNvPr id="5" name="Slide Number Placeholder 4">
            <a:extLst>
              <a:ext uri="{FF2B5EF4-FFF2-40B4-BE49-F238E27FC236}">
                <a16:creationId xmlns:a16="http://schemas.microsoft.com/office/drawing/2014/main" id="{CDE28437-E6CF-BE68-1AEB-A71FFB33EB16}"/>
              </a:ext>
            </a:extLst>
          </p:cNvPr>
          <p:cNvSpPr>
            <a:spLocks noGrp="1"/>
          </p:cNvSpPr>
          <p:nvPr>
            <p:ph type="sldNum" sz="quarter" idx="12"/>
          </p:nvPr>
        </p:nvSpPr>
        <p:spPr/>
        <p:txBody>
          <a:bodyPr/>
          <a:lstStyle/>
          <a:p>
            <a:fld id="{A49DFD55-3C28-40EF-9E31-A92D2E4017FF}" type="slidenum">
              <a:rPr lang="en-US" smtClean="0"/>
              <a:pPr/>
              <a:t>34</a:t>
            </a:fld>
            <a:endParaRPr lang="en-US"/>
          </a:p>
        </p:txBody>
      </p:sp>
      <p:sp>
        <p:nvSpPr>
          <p:cNvPr id="8" name="TextBox 7">
            <a:extLst>
              <a:ext uri="{FF2B5EF4-FFF2-40B4-BE49-F238E27FC236}">
                <a16:creationId xmlns:a16="http://schemas.microsoft.com/office/drawing/2014/main" id="{FDE8592A-CF3F-ACEE-F236-974A6E83ADB3}"/>
              </a:ext>
            </a:extLst>
          </p:cNvPr>
          <p:cNvSpPr txBox="1"/>
          <p:nvPr/>
        </p:nvSpPr>
        <p:spPr>
          <a:xfrm>
            <a:off x="7065544" y="2148643"/>
            <a:ext cx="4288256" cy="3816429"/>
          </a:xfrm>
          <a:prstGeom prst="rect">
            <a:avLst/>
          </a:prstGeom>
          <a:noFill/>
        </p:spPr>
        <p:txBody>
          <a:bodyPr wrap="square">
            <a:spAutoFit/>
          </a:bodyPr>
          <a:lstStyle/>
          <a:p>
            <a:r>
              <a:rPr lang="en-US" sz="2200"/>
              <a:t>This data presentation shows the on-time performance of different lines across various divisions in a bar plot format. The x-axis represents the divisions while the y-axis represents the terminal on-time performance. The hue parameter shows the different lines under each division. The legend shows the different lines represented by different colors.</a:t>
            </a:r>
          </a:p>
        </p:txBody>
      </p:sp>
      <p:pic>
        <p:nvPicPr>
          <p:cNvPr id="15362" name="Picture 2">
            <a:extLst>
              <a:ext uri="{FF2B5EF4-FFF2-40B4-BE49-F238E27FC236}">
                <a16:creationId xmlns:a16="http://schemas.microsoft.com/office/drawing/2014/main" id="{D4F27652-9889-AA91-1208-D57A3A9F3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11" y="1628440"/>
            <a:ext cx="6778977" cy="4700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011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F4D6-78A1-80A4-5E7B-11C45991262F}"/>
              </a:ext>
            </a:extLst>
          </p:cNvPr>
          <p:cNvSpPr>
            <a:spLocks noGrp="1"/>
          </p:cNvSpPr>
          <p:nvPr>
            <p:ph type="title"/>
          </p:nvPr>
        </p:nvSpPr>
        <p:spPr>
          <a:xfrm>
            <a:off x="442293" y="497776"/>
            <a:ext cx="9019173" cy="476529"/>
          </a:xfrm>
        </p:spPr>
        <p:txBody>
          <a:bodyPr>
            <a:normAutofit fontScale="90000"/>
          </a:bodyPr>
          <a:lstStyle/>
          <a:p>
            <a:pPr algn="just"/>
            <a:r>
              <a:rPr lang="en-US" sz="5400" b="1">
                <a:solidFill>
                  <a:srgbClr val="374151"/>
                </a:solidFill>
                <a:latin typeface="Arial"/>
                <a:cs typeface="Arial"/>
              </a:rPr>
              <a:t>PREDICTIVE ANALYSIS</a:t>
            </a:r>
            <a:r>
              <a:rPr lang="en-US" sz="5400" b="1">
                <a:solidFill>
                  <a:srgbClr val="374151"/>
                </a:solidFill>
                <a:latin typeface="Söhne"/>
              </a:rPr>
              <a:t> </a:t>
            </a:r>
            <a:endParaRPr lang="en-US" sz="5400" b="1">
              <a:latin typeface="Söhne"/>
            </a:endParaRPr>
          </a:p>
        </p:txBody>
      </p:sp>
      <p:sp>
        <p:nvSpPr>
          <p:cNvPr id="4" name="Date Placeholder 3">
            <a:extLst>
              <a:ext uri="{FF2B5EF4-FFF2-40B4-BE49-F238E27FC236}">
                <a16:creationId xmlns:a16="http://schemas.microsoft.com/office/drawing/2014/main" id="{ABEFC277-7B2F-BE4E-1761-EBDBCFABE86C}"/>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41B86DE-31C1-6405-DE25-CE6D47E4F695}"/>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EAC65E3-5B5D-4F08-5ABC-A6C944A2F945}"/>
              </a:ext>
            </a:extLst>
          </p:cNvPr>
          <p:cNvSpPr>
            <a:spLocks noGrp="1"/>
          </p:cNvSpPr>
          <p:nvPr>
            <p:ph type="sldNum" sz="quarter" idx="12"/>
          </p:nvPr>
        </p:nvSpPr>
        <p:spPr/>
        <p:txBody>
          <a:bodyPr/>
          <a:lstStyle/>
          <a:p>
            <a:fld id="{A49DFD55-3C28-40EF-9E31-A92D2E4017FF}" type="slidenum">
              <a:rPr lang="en-US" smtClean="0"/>
              <a:pPr/>
              <a:t>35</a:t>
            </a:fld>
            <a:endParaRPr lang="en-US"/>
          </a:p>
        </p:txBody>
      </p:sp>
      <p:sp>
        <p:nvSpPr>
          <p:cNvPr id="3" name="TextBox 2">
            <a:extLst>
              <a:ext uri="{FF2B5EF4-FFF2-40B4-BE49-F238E27FC236}">
                <a16:creationId xmlns:a16="http://schemas.microsoft.com/office/drawing/2014/main" id="{4C9471DF-E5E4-5B22-DF2E-5CB831FB6312}"/>
              </a:ext>
            </a:extLst>
          </p:cNvPr>
          <p:cNvSpPr txBox="1"/>
          <p:nvPr/>
        </p:nvSpPr>
        <p:spPr>
          <a:xfrm>
            <a:off x="510989" y="1127312"/>
            <a:ext cx="863749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solidFill>
                  <a:srgbClr val="111111"/>
                </a:solidFill>
                <a:latin typeface="Times New Roman"/>
                <a:ea typeface="+mn-lt"/>
                <a:cs typeface="+mn-lt"/>
              </a:rPr>
              <a:t>The term predictive analytics refers to the use of statistics and modeling techniques to make predictions about future outcomes and performance. Predictive analytics looks at current and historical data patterns to determine if those patterns are likely to emerge again.</a:t>
            </a:r>
          </a:p>
          <a:p>
            <a:pPr algn="just"/>
            <a:endParaRPr lang="en-US" sz="2000" dirty="0">
              <a:solidFill>
                <a:srgbClr val="111111"/>
              </a:solidFill>
              <a:latin typeface="Times New Roman"/>
              <a:cs typeface="Times New Roman"/>
            </a:endParaRPr>
          </a:p>
          <a:p>
            <a:pPr algn="just"/>
            <a:r>
              <a:rPr lang="en-US" sz="2000">
                <a:solidFill>
                  <a:srgbClr val="111111"/>
                </a:solidFill>
                <a:latin typeface="Times New Roman"/>
                <a:cs typeface="Times New Roman"/>
              </a:rPr>
              <a:t>In the current dataset that we have</a:t>
            </a:r>
            <a:endParaRPr lang="en-US" sz="2000" dirty="0">
              <a:solidFill>
                <a:srgbClr val="111111"/>
              </a:solidFill>
              <a:latin typeface="Times New Roman"/>
              <a:cs typeface="Times New Roman"/>
            </a:endParaRPr>
          </a:p>
        </p:txBody>
      </p:sp>
    </p:spTree>
    <p:extLst>
      <p:ext uri="{BB962C8B-B14F-4D97-AF65-F5344CB8AC3E}">
        <p14:creationId xmlns:p14="http://schemas.microsoft.com/office/powerpoint/2010/main" val="3799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F4D6-78A1-80A4-5E7B-11C45991262F}"/>
              </a:ext>
            </a:extLst>
          </p:cNvPr>
          <p:cNvSpPr>
            <a:spLocks noGrp="1"/>
          </p:cNvSpPr>
          <p:nvPr>
            <p:ph type="title"/>
          </p:nvPr>
        </p:nvSpPr>
        <p:spPr>
          <a:xfrm>
            <a:off x="1529263" y="-465931"/>
            <a:ext cx="8828673" cy="1204912"/>
          </a:xfrm>
        </p:spPr>
        <p:txBody>
          <a:bodyPr/>
          <a:lstStyle/>
          <a:p>
            <a:r>
              <a:rPr lang="en-US" b="0" i="0">
                <a:solidFill>
                  <a:srgbClr val="374151"/>
                </a:solidFill>
                <a:effectLst/>
                <a:latin typeface="Söhne"/>
              </a:rPr>
              <a:t>Data preprocessing for regression analysis</a:t>
            </a:r>
            <a:endParaRPr lang="en-US"/>
          </a:p>
        </p:txBody>
      </p:sp>
      <p:sp>
        <p:nvSpPr>
          <p:cNvPr id="4" name="Date Placeholder 3">
            <a:extLst>
              <a:ext uri="{FF2B5EF4-FFF2-40B4-BE49-F238E27FC236}">
                <a16:creationId xmlns:a16="http://schemas.microsoft.com/office/drawing/2014/main" id="{ABEFC277-7B2F-BE4E-1761-EBDBCFABE86C}"/>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41B86DE-31C1-6405-DE25-CE6D47E4F695}"/>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EAC65E3-5B5D-4F08-5ABC-A6C944A2F945}"/>
              </a:ext>
            </a:extLst>
          </p:cNvPr>
          <p:cNvSpPr>
            <a:spLocks noGrp="1"/>
          </p:cNvSpPr>
          <p:nvPr>
            <p:ph type="sldNum" sz="quarter" idx="12"/>
          </p:nvPr>
        </p:nvSpPr>
        <p:spPr/>
        <p:txBody>
          <a:bodyPr/>
          <a:lstStyle/>
          <a:p>
            <a:fld id="{A49DFD55-3C28-40EF-9E31-A92D2E4017FF}" type="slidenum">
              <a:rPr lang="en-US" smtClean="0"/>
              <a:pPr/>
              <a:t>36</a:t>
            </a:fld>
            <a:endParaRPr lang="en-US"/>
          </a:p>
        </p:txBody>
      </p:sp>
      <p:pic>
        <p:nvPicPr>
          <p:cNvPr id="8" name="Picture 7">
            <a:extLst>
              <a:ext uri="{FF2B5EF4-FFF2-40B4-BE49-F238E27FC236}">
                <a16:creationId xmlns:a16="http://schemas.microsoft.com/office/drawing/2014/main" id="{F0CB5EE3-B750-CCDC-B4A9-E8E01CFC7660}"/>
              </a:ext>
            </a:extLst>
          </p:cNvPr>
          <p:cNvPicPr>
            <a:picLocks noChangeAspect="1"/>
          </p:cNvPicPr>
          <p:nvPr/>
        </p:nvPicPr>
        <p:blipFill>
          <a:blip r:embed="rId2"/>
          <a:stretch>
            <a:fillRect/>
          </a:stretch>
        </p:blipFill>
        <p:spPr>
          <a:xfrm>
            <a:off x="140676" y="3725691"/>
            <a:ext cx="5955323" cy="2955149"/>
          </a:xfrm>
          <a:prstGeom prst="rect">
            <a:avLst/>
          </a:prstGeom>
        </p:spPr>
      </p:pic>
      <p:pic>
        <p:nvPicPr>
          <p:cNvPr id="7" name="Picture 6" descr="Text&#10;&#10;Description automatically generated">
            <a:extLst>
              <a:ext uri="{FF2B5EF4-FFF2-40B4-BE49-F238E27FC236}">
                <a16:creationId xmlns:a16="http://schemas.microsoft.com/office/drawing/2014/main" id="{A4935D5F-0D9C-DDCC-AE53-ED7A1795B102}"/>
              </a:ext>
            </a:extLst>
          </p:cNvPr>
          <p:cNvPicPr>
            <a:picLocks noChangeAspect="1"/>
          </p:cNvPicPr>
          <p:nvPr/>
        </p:nvPicPr>
        <p:blipFill>
          <a:blip r:embed="rId3"/>
          <a:stretch>
            <a:fillRect/>
          </a:stretch>
        </p:blipFill>
        <p:spPr>
          <a:xfrm>
            <a:off x="140677" y="917007"/>
            <a:ext cx="5014180" cy="2384129"/>
          </a:xfrm>
          <a:prstGeom prst="rect">
            <a:avLst/>
          </a:prstGeom>
        </p:spPr>
      </p:pic>
      <p:sp>
        <p:nvSpPr>
          <p:cNvPr id="9" name="TextBox 8">
            <a:extLst>
              <a:ext uri="{FF2B5EF4-FFF2-40B4-BE49-F238E27FC236}">
                <a16:creationId xmlns:a16="http://schemas.microsoft.com/office/drawing/2014/main" id="{304FC0C5-8A99-A23A-F2BF-E9E77EFA02E0}"/>
              </a:ext>
            </a:extLst>
          </p:cNvPr>
          <p:cNvSpPr txBox="1"/>
          <p:nvPr/>
        </p:nvSpPr>
        <p:spPr>
          <a:xfrm>
            <a:off x="6205883" y="1159618"/>
            <a:ext cx="3571163" cy="1754326"/>
          </a:xfrm>
          <a:prstGeom prst="rect">
            <a:avLst/>
          </a:prstGeom>
          <a:noFill/>
        </p:spPr>
        <p:txBody>
          <a:bodyPr wrap="square" rtlCol="0">
            <a:spAutoFit/>
          </a:bodyPr>
          <a:lstStyle/>
          <a:p>
            <a:pPr marL="285750" indent="-285750">
              <a:buFont typeface="Wingdings" pitchFamily="2" charset="2"/>
              <a:buChar char="Ø"/>
            </a:pPr>
            <a:r>
              <a:rPr lang="en-US"/>
              <a:t>Adding “Div” and “year” columns to the data and  filling them with dummy values.</a:t>
            </a:r>
          </a:p>
          <a:p>
            <a:endParaRPr lang="en-US"/>
          </a:p>
          <a:p>
            <a:pPr marL="285750" indent="-285750">
              <a:buFont typeface="Wingdings" pitchFamily="2" charset="2"/>
              <a:buChar char="Ø"/>
            </a:pPr>
            <a:r>
              <a:rPr lang="en-US"/>
              <a:t>Displaying the output of preprocessed data.</a:t>
            </a:r>
          </a:p>
        </p:txBody>
      </p:sp>
    </p:spTree>
    <p:extLst>
      <p:ext uri="{BB962C8B-B14F-4D97-AF65-F5344CB8AC3E}">
        <p14:creationId xmlns:p14="http://schemas.microsoft.com/office/powerpoint/2010/main" val="2325667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FED4-2104-0F64-10CC-ECA3D68D380C}"/>
              </a:ext>
            </a:extLst>
          </p:cNvPr>
          <p:cNvSpPr>
            <a:spLocks noGrp="1"/>
          </p:cNvSpPr>
          <p:nvPr>
            <p:ph type="title"/>
          </p:nvPr>
        </p:nvSpPr>
        <p:spPr>
          <a:xfrm>
            <a:off x="451413" y="0"/>
            <a:ext cx="10498237" cy="671332"/>
          </a:xfrm>
        </p:spPr>
        <p:txBody>
          <a:bodyPr>
            <a:normAutofit/>
          </a:bodyPr>
          <a:lstStyle/>
          <a:p>
            <a:r>
              <a:rPr lang="en-US"/>
              <a:t> Target variable preprocessing using Label Encoder</a:t>
            </a:r>
          </a:p>
        </p:txBody>
      </p:sp>
      <p:sp>
        <p:nvSpPr>
          <p:cNvPr id="3" name="Text Placeholder 2">
            <a:extLst>
              <a:ext uri="{FF2B5EF4-FFF2-40B4-BE49-F238E27FC236}">
                <a16:creationId xmlns:a16="http://schemas.microsoft.com/office/drawing/2014/main" id="{BE79F76C-AAD6-DB2E-8010-1CD420ACD30C}"/>
              </a:ext>
            </a:extLst>
          </p:cNvPr>
          <p:cNvSpPr>
            <a:spLocks noGrp="1"/>
          </p:cNvSpPr>
          <p:nvPr>
            <p:ph type="body" idx="1"/>
          </p:nvPr>
        </p:nvSpPr>
        <p:spPr>
          <a:xfrm>
            <a:off x="6140371" y="1098382"/>
            <a:ext cx="5793127" cy="4318570"/>
          </a:xfrm>
        </p:spPr>
        <p:txBody>
          <a:bodyPr>
            <a:noAutofit/>
          </a:bodyPr>
          <a:lstStyle/>
          <a:p>
            <a:pPr marL="285750" indent="-285750">
              <a:buFont typeface="Wingdings" pitchFamily="2" charset="2"/>
              <a:buChar char="Ø"/>
            </a:pPr>
            <a:r>
              <a:rPr lang="en-US" sz="1800" b="1">
                <a:latin typeface="Times New Roman" panose="02020603050405020304" pitchFamily="18" charset="0"/>
                <a:cs typeface="Times New Roman" panose="02020603050405020304" pitchFamily="18" charset="0"/>
              </a:rPr>
              <a:t>Convert y values to categorical values: </a:t>
            </a:r>
            <a:r>
              <a:rPr lang="en-US" sz="1800">
                <a:latin typeface="Times New Roman" panose="02020603050405020304" pitchFamily="18" charset="0"/>
                <a:cs typeface="Times New Roman" panose="02020603050405020304" pitchFamily="18" charset="0"/>
              </a:rPr>
              <a:t>The code is using the Label Encoder function to convert the target variable from continuous numerical values to categorical values, which is often necessary for certain machine learning models to work properly. </a:t>
            </a:r>
          </a:p>
          <a:p>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1800" b="1">
                <a:latin typeface="Times New Roman" panose="02020603050405020304" pitchFamily="18" charset="0"/>
                <a:cs typeface="Times New Roman" panose="02020603050405020304" pitchFamily="18" charset="0"/>
              </a:rPr>
              <a:t>Checking for label encoding success: </a:t>
            </a:r>
            <a:r>
              <a:rPr lang="en-US" sz="1800">
                <a:latin typeface="Times New Roman" panose="02020603050405020304" pitchFamily="18" charset="0"/>
                <a:cs typeface="Times New Roman" panose="02020603050405020304" pitchFamily="18" charset="0"/>
              </a:rPr>
              <a:t>The code creates a new Data Frame called 'target' to store the encoded target variable and uses the utils module from scikit-learn to check that the encoding was successful. This step is important to ensure that the target variable is properly encoded before using it in any machine learning model. </a:t>
            </a:r>
          </a:p>
        </p:txBody>
      </p:sp>
      <p:sp>
        <p:nvSpPr>
          <p:cNvPr id="4" name="Date Placeholder 3">
            <a:extLst>
              <a:ext uri="{FF2B5EF4-FFF2-40B4-BE49-F238E27FC236}">
                <a16:creationId xmlns:a16="http://schemas.microsoft.com/office/drawing/2014/main" id="{35255366-B411-3EC3-D05B-02E3B5DF9C1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D28E04D-628E-82A6-EC07-0B4CA04E99A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98858EC-AF99-C146-31D3-85D72ACBEFC3}"/>
              </a:ext>
            </a:extLst>
          </p:cNvPr>
          <p:cNvSpPr>
            <a:spLocks noGrp="1"/>
          </p:cNvSpPr>
          <p:nvPr>
            <p:ph type="sldNum" sz="quarter" idx="12"/>
          </p:nvPr>
        </p:nvSpPr>
        <p:spPr/>
        <p:txBody>
          <a:bodyPr/>
          <a:lstStyle/>
          <a:p>
            <a:fld id="{A49DFD55-3C28-40EF-9E31-A92D2E4017FF}" type="slidenum">
              <a:rPr lang="en-US" smtClean="0"/>
              <a:pPr/>
              <a:t>37</a:t>
            </a:fld>
            <a:endParaRPr lang="en-US"/>
          </a:p>
        </p:txBody>
      </p:sp>
      <p:pic>
        <p:nvPicPr>
          <p:cNvPr id="8" name="Picture 7" descr="Text&#10;&#10;Description automatically generated">
            <a:extLst>
              <a:ext uri="{FF2B5EF4-FFF2-40B4-BE49-F238E27FC236}">
                <a16:creationId xmlns:a16="http://schemas.microsoft.com/office/drawing/2014/main" id="{BC843AF9-9C96-D59E-564B-1FAECE668291}"/>
              </a:ext>
            </a:extLst>
          </p:cNvPr>
          <p:cNvPicPr>
            <a:picLocks noChangeAspect="1"/>
          </p:cNvPicPr>
          <p:nvPr/>
        </p:nvPicPr>
        <p:blipFill>
          <a:blip r:embed="rId2"/>
          <a:stretch>
            <a:fillRect/>
          </a:stretch>
        </p:blipFill>
        <p:spPr>
          <a:xfrm>
            <a:off x="590550" y="1098382"/>
            <a:ext cx="5353050" cy="4793132"/>
          </a:xfrm>
          <a:prstGeom prst="rect">
            <a:avLst/>
          </a:prstGeom>
        </p:spPr>
      </p:pic>
    </p:spTree>
    <p:extLst>
      <p:ext uri="{BB962C8B-B14F-4D97-AF65-F5344CB8AC3E}">
        <p14:creationId xmlns:p14="http://schemas.microsoft.com/office/powerpoint/2010/main" val="4188708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CF3CC-A9C7-2983-1843-B6B719135EF4}"/>
              </a:ext>
            </a:extLst>
          </p:cNvPr>
          <p:cNvSpPr>
            <a:spLocks noGrp="1"/>
          </p:cNvSpPr>
          <p:nvPr>
            <p:ph type="title"/>
          </p:nvPr>
        </p:nvSpPr>
        <p:spPr>
          <a:xfrm>
            <a:off x="2272556" y="219918"/>
            <a:ext cx="7342087" cy="619487"/>
          </a:xfrm>
        </p:spPr>
        <p:txBody>
          <a:bodyPr/>
          <a:lstStyle/>
          <a:p>
            <a:r>
              <a:rPr lang="en-US"/>
              <a:t>Normalization of target variable</a:t>
            </a:r>
          </a:p>
        </p:txBody>
      </p:sp>
      <p:sp>
        <p:nvSpPr>
          <p:cNvPr id="3" name="Text Placeholder 2">
            <a:extLst>
              <a:ext uri="{FF2B5EF4-FFF2-40B4-BE49-F238E27FC236}">
                <a16:creationId xmlns:a16="http://schemas.microsoft.com/office/drawing/2014/main" id="{D3792808-F1B4-70EC-00D8-856C07315174}"/>
              </a:ext>
            </a:extLst>
          </p:cNvPr>
          <p:cNvSpPr>
            <a:spLocks noGrp="1"/>
          </p:cNvSpPr>
          <p:nvPr>
            <p:ph type="body" idx="1"/>
          </p:nvPr>
        </p:nvSpPr>
        <p:spPr>
          <a:xfrm>
            <a:off x="6053840" y="1636947"/>
            <a:ext cx="6138160" cy="3748641"/>
          </a:xfrm>
        </p:spPr>
        <p:txBody>
          <a:bodyPr>
            <a:noAutofit/>
          </a:bodyPr>
          <a:lstStyle/>
          <a:p>
            <a:r>
              <a:rPr lang="en-US" sz="1800" b="1">
                <a:latin typeface="Times New Roman" panose="02020603050405020304" pitchFamily="18" charset="0"/>
                <a:cs typeface="Times New Roman" panose="02020603050405020304" pitchFamily="18" charset="0"/>
              </a:rPr>
              <a:t>Formula for normalization: </a:t>
            </a:r>
            <a:r>
              <a:rPr lang="en-US" sz="1800">
                <a:latin typeface="Times New Roman" panose="02020603050405020304" pitchFamily="18" charset="0"/>
                <a:cs typeface="Times New Roman" panose="02020603050405020304" pitchFamily="18" charset="0"/>
              </a:rPr>
              <a:t>The code uses the formula for min-max normalization to scale the values of the target variable between 0 and 1. This is done to ensure that all variables are on the same scale, which can be important for certain machine learning models to work properly.</a:t>
            </a:r>
          </a:p>
          <a:p>
            <a:endParaRPr lang="en-US" sz="1800">
              <a:latin typeface="Times New Roman" panose="02020603050405020304" pitchFamily="18" charset="0"/>
              <a:cs typeface="Times New Roman" panose="02020603050405020304" pitchFamily="18" charset="0"/>
            </a:endParaRPr>
          </a:p>
          <a:p>
            <a:r>
              <a:rPr lang="en-US" sz="1800" b="1">
                <a:latin typeface="Times New Roman" panose="02020603050405020304" pitchFamily="18" charset="0"/>
                <a:cs typeface="Times New Roman" panose="02020603050405020304" pitchFamily="18" charset="0"/>
              </a:rPr>
              <a:t> Checking normalization success: </a:t>
            </a:r>
            <a:r>
              <a:rPr lang="en-US" sz="1800">
                <a:latin typeface="Times New Roman" panose="02020603050405020304" pitchFamily="18" charset="0"/>
                <a:cs typeface="Times New Roman" panose="02020603050405020304" pitchFamily="18" charset="0"/>
              </a:rPr>
              <a:t>The code creates a new variable called 'y_norm_' to store the normalized values of the target variable and uses the .values method to convert it to a NumPy array. This step is important to ensure that the normalization was successful and that the values of the target variable are now between 0 and 1.</a:t>
            </a:r>
          </a:p>
        </p:txBody>
      </p:sp>
      <p:sp>
        <p:nvSpPr>
          <p:cNvPr id="4" name="Date Placeholder 3">
            <a:extLst>
              <a:ext uri="{FF2B5EF4-FFF2-40B4-BE49-F238E27FC236}">
                <a16:creationId xmlns:a16="http://schemas.microsoft.com/office/drawing/2014/main" id="{1EE8B011-B3E4-8725-4C9A-30524EDEAC8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840374A7-10C3-447E-8739-853776CFD65A}"/>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FA7F93E6-2B38-84B7-5160-E342AA49C7F5}"/>
              </a:ext>
            </a:extLst>
          </p:cNvPr>
          <p:cNvSpPr>
            <a:spLocks noGrp="1"/>
          </p:cNvSpPr>
          <p:nvPr>
            <p:ph type="sldNum" sz="quarter" idx="12"/>
          </p:nvPr>
        </p:nvSpPr>
        <p:spPr/>
        <p:txBody>
          <a:bodyPr/>
          <a:lstStyle/>
          <a:p>
            <a:fld id="{A49DFD55-3C28-40EF-9E31-A92D2E4017FF}" type="slidenum">
              <a:rPr lang="en-US" smtClean="0"/>
              <a:pPr/>
              <a:t>38</a:t>
            </a:fld>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82971A77-6BED-AD77-2A44-35DBC0DE8226}"/>
              </a:ext>
            </a:extLst>
          </p:cNvPr>
          <p:cNvPicPr>
            <a:picLocks noChangeAspect="1"/>
          </p:cNvPicPr>
          <p:nvPr/>
        </p:nvPicPr>
        <p:blipFill>
          <a:blip r:embed="rId2"/>
          <a:stretch>
            <a:fillRect/>
          </a:stretch>
        </p:blipFill>
        <p:spPr>
          <a:xfrm>
            <a:off x="520457" y="1212045"/>
            <a:ext cx="5243735" cy="4598446"/>
          </a:xfrm>
          <a:prstGeom prst="rect">
            <a:avLst/>
          </a:prstGeom>
        </p:spPr>
      </p:pic>
    </p:spTree>
    <p:extLst>
      <p:ext uri="{BB962C8B-B14F-4D97-AF65-F5344CB8AC3E}">
        <p14:creationId xmlns:p14="http://schemas.microsoft.com/office/powerpoint/2010/main" val="2280563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59BEE-60DB-4D0D-3011-8F3ED42FA939}"/>
              </a:ext>
            </a:extLst>
          </p:cNvPr>
          <p:cNvSpPr>
            <a:spLocks noGrp="1"/>
          </p:cNvSpPr>
          <p:nvPr>
            <p:ph type="title"/>
          </p:nvPr>
        </p:nvSpPr>
        <p:spPr>
          <a:xfrm>
            <a:off x="1816260" y="233603"/>
            <a:ext cx="10590836" cy="536093"/>
          </a:xfrm>
        </p:spPr>
        <p:txBody>
          <a:bodyPr>
            <a:normAutofit/>
          </a:bodyPr>
          <a:lstStyle/>
          <a:p>
            <a:r>
              <a:rPr lang="en-US"/>
              <a:t> Train-test split and linear regression</a:t>
            </a:r>
          </a:p>
        </p:txBody>
      </p:sp>
      <p:sp>
        <p:nvSpPr>
          <p:cNvPr id="3" name="Text Placeholder 2">
            <a:extLst>
              <a:ext uri="{FF2B5EF4-FFF2-40B4-BE49-F238E27FC236}">
                <a16:creationId xmlns:a16="http://schemas.microsoft.com/office/drawing/2014/main" id="{C83A1986-A0FC-610E-9C2A-2AB3BA90D238}"/>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DA95D1B-F5BA-A8E6-8784-1D9E70EBFA2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60969BBA-D3BE-189C-E202-BCBF9049B23B}"/>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9135B49B-B100-561A-DF5F-59D20768B665}"/>
              </a:ext>
            </a:extLst>
          </p:cNvPr>
          <p:cNvSpPr>
            <a:spLocks noGrp="1"/>
          </p:cNvSpPr>
          <p:nvPr>
            <p:ph type="sldNum" sz="quarter" idx="12"/>
          </p:nvPr>
        </p:nvSpPr>
        <p:spPr/>
        <p:txBody>
          <a:bodyPr/>
          <a:lstStyle/>
          <a:p>
            <a:fld id="{A49DFD55-3C28-40EF-9E31-A92D2E4017FF}" type="slidenum">
              <a:rPr lang="en-US" smtClean="0"/>
              <a:pPr/>
              <a:t>39</a:t>
            </a:fld>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CE6D1AFF-5D37-80F0-2B3B-E74F2EBBB90E}"/>
              </a:ext>
            </a:extLst>
          </p:cNvPr>
          <p:cNvPicPr>
            <a:picLocks noChangeAspect="1"/>
          </p:cNvPicPr>
          <p:nvPr/>
        </p:nvPicPr>
        <p:blipFill>
          <a:blip r:embed="rId2"/>
          <a:stretch>
            <a:fillRect/>
          </a:stretch>
        </p:blipFill>
        <p:spPr>
          <a:xfrm>
            <a:off x="317500" y="1434766"/>
            <a:ext cx="6453690" cy="3988468"/>
          </a:xfrm>
          <a:prstGeom prst="rect">
            <a:avLst/>
          </a:prstGeom>
        </p:spPr>
      </p:pic>
    </p:spTree>
    <p:extLst>
      <p:ext uri="{BB962C8B-B14F-4D97-AF65-F5344CB8AC3E}">
        <p14:creationId xmlns:p14="http://schemas.microsoft.com/office/powerpoint/2010/main" val="3077121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29B7C603-F290-6407-B2ED-1A5B3C8D3C2E}"/>
              </a:ext>
            </a:extLst>
          </p:cNvPr>
          <p:cNvSpPr>
            <a:spLocks noGrp="1"/>
          </p:cNvSpPr>
          <p:nvPr>
            <p:ph type="sldNum" sz="quarter" idx="12"/>
          </p:nvPr>
        </p:nvSpPr>
        <p:spPr/>
        <p:txBody>
          <a:bodyPr/>
          <a:lstStyle/>
          <a:p>
            <a:fld id="{A49DFD55-3C28-40EF-9E31-A92D2E4017FF}" type="slidenum">
              <a:rPr lang="en-US" smtClean="0"/>
              <a:pPr/>
              <a:t>4</a:t>
            </a:fld>
            <a:endParaRPr lang="en-US"/>
          </a:p>
        </p:txBody>
      </p:sp>
      <p:sp>
        <p:nvSpPr>
          <p:cNvPr id="12" name="TextBox 11">
            <a:extLst>
              <a:ext uri="{FF2B5EF4-FFF2-40B4-BE49-F238E27FC236}">
                <a16:creationId xmlns:a16="http://schemas.microsoft.com/office/drawing/2014/main" id="{04C250BF-BDCA-15E8-48F6-7C9A7381C174}"/>
              </a:ext>
            </a:extLst>
          </p:cNvPr>
          <p:cNvSpPr txBox="1"/>
          <p:nvPr/>
        </p:nvSpPr>
        <p:spPr>
          <a:xfrm>
            <a:off x="570309" y="1717298"/>
            <a:ext cx="6126956" cy="48013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League Spartan"/>
                <a:ea typeface="+mn-ea"/>
                <a:cs typeface="+mn-cs"/>
              </a:rPr>
              <a:t>How will the analysis benefit the users</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algn="l" rtl="0">
              <a:spcBef>
                <a:spcPts val="0"/>
              </a:spcBef>
              <a:spcAft>
                <a:spcPts val="0"/>
              </a:spcAft>
            </a:pPr>
            <a:endParaRPr lang="en-US" b="0" i="0" u="none" strike="noStrike" dirty="0">
              <a:solidFill>
                <a:srgbClr val="374151"/>
              </a:solidFill>
              <a:effectLst/>
              <a:latin typeface="Söhne"/>
            </a:endParaRPr>
          </a:p>
          <a:p>
            <a:pPr algn="l" rtl="0">
              <a:spcBef>
                <a:spcPts val="0"/>
              </a:spcBef>
              <a:spcAft>
                <a:spcPts val="0"/>
              </a:spcAft>
            </a:pPr>
            <a:r>
              <a:rPr lang="en-US" b="0" i="0" u="none" strike="noStrike" dirty="0">
                <a:solidFill>
                  <a:srgbClr val="374151"/>
                </a:solidFill>
                <a:effectLst/>
                <a:latin typeface="Söhne"/>
              </a:rPr>
              <a:t>The analysis will provide insights to the users into the reliability and efficiency of the subway system. Understanding which lines and terminals have the best on-time performance can help commuters plan their routes and schedules more effectively. Additionally, identifying the busiest stations can help commuters avoid potential crowds and delays. Overall, by analyzing the subway system's on-time performance, we can gain a better understanding of its strengths and weaknesses and make more informed decisions as subway users</a:t>
            </a:r>
            <a:br>
              <a:rPr lang="en-US" b="0" i="0" u="none" strike="noStrike" dirty="0">
                <a:solidFill>
                  <a:srgbClr val="000000"/>
                </a:solidFill>
                <a:effectLst/>
              </a:rPr>
            </a:br>
            <a:br>
              <a:rPr lang="en-US" dirty="0"/>
            </a:br>
            <a:br>
              <a:rPr lang="en-US" dirty="0"/>
            </a:br>
            <a:endParaRPr lang="en-US" dirty="0"/>
          </a:p>
        </p:txBody>
      </p:sp>
      <p:pic>
        <p:nvPicPr>
          <p:cNvPr id="14" name="Picture 13" descr="&#10;">
            <a:extLst>
              <a:ext uri="{FF2B5EF4-FFF2-40B4-BE49-F238E27FC236}">
                <a16:creationId xmlns:a16="http://schemas.microsoft.com/office/drawing/2014/main" id="{42288531-44A5-4010-6284-6FBB1C264136}"/>
              </a:ext>
            </a:extLst>
          </p:cNvPr>
          <p:cNvPicPr>
            <a:picLocks noChangeAspect="1"/>
          </p:cNvPicPr>
          <p:nvPr/>
        </p:nvPicPr>
        <p:blipFill>
          <a:blip r:embed="rId2"/>
          <a:stretch>
            <a:fillRect/>
          </a:stretch>
        </p:blipFill>
        <p:spPr>
          <a:xfrm>
            <a:off x="6697265" y="1789875"/>
            <a:ext cx="5204223" cy="4102163"/>
          </a:xfrm>
          <a:prstGeom prst="rect">
            <a:avLst/>
          </a:prstGeom>
        </p:spPr>
      </p:pic>
      <p:sp>
        <p:nvSpPr>
          <p:cNvPr id="15" name="Title 1">
            <a:extLst>
              <a:ext uri="{FF2B5EF4-FFF2-40B4-BE49-F238E27FC236}">
                <a16:creationId xmlns:a16="http://schemas.microsoft.com/office/drawing/2014/main" id="{FF3ACB9D-7508-3042-DD08-DA42A382C0B0}"/>
              </a:ext>
            </a:extLst>
          </p:cNvPr>
          <p:cNvSpPr>
            <a:spLocks noGrp="1"/>
          </p:cNvSpPr>
          <p:nvPr>
            <p:ph type="title"/>
          </p:nvPr>
        </p:nvSpPr>
        <p:spPr>
          <a:xfrm>
            <a:off x="2209800" y="0"/>
            <a:ext cx="8421688" cy="1325563"/>
          </a:xfrm>
        </p:spPr>
        <p:txBody>
          <a:bodyPr anchor="ctr">
            <a:normAutofit/>
          </a:bodyPr>
          <a:lstStyle/>
          <a:p>
            <a:r>
              <a:rPr lang="en-US" dirty="0"/>
              <a:t>INTRODUCTION</a:t>
            </a:r>
          </a:p>
        </p:txBody>
      </p:sp>
      <p:sp>
        <p:nvSpPr>
          <p:cNvPr id="16" name="Footer Placeholder 9">
            <a:extLst>
              <a:ext uri="{FF2B5EF4-FFF2-40B4-BE49-F238E27FC236}">
                <a16:creationId xmlns:a16="http://schemas.microsoft.com/office/drawing/2014/main" id="{50749BC4-6A6B-0B95-0167-29E19896544B}"/>
              </a:ext>
            </a:extLst>
          </p:cNvPr>
          <p:cNvSpPr>
            <a:spLocks noGrp="1"/>
          </p:cNvSpPr>
          <p:nvPr>
            <p:ph type="ftr" sz="quarter" idx="11"/>
          </p:nvPr>
        </p:nvSpPr>
        <p:spPr>
          <a:xfrm>
            <a:off x="4038600" y="6356350"/>
            <a:ext cx="4114800" cy="365125"/>
          </a:xfrm>
        </p:spPr>
        <p:txBody>
          <a:bodyPr/>
          <a:lstStyle/>
          <a:p>
            <a:r>
              <a:rPr lang="en-US" sz="900" b="0" i="0" dirty="0">
                <a:effectLst/>
              </a:rPr>
              <a:t>MTA Subway Terminal On-Time Performance ANALYSIS</a:t>
            </a:r>
            <a:endParaRPr lang="en-US" dirty="0"/>
          </a:p>
        </p:txBody>
      </p:sp>
    </p:spTree>
    <p:extLst>
      <p:ext uri="{BB962C8B-B14F-4D97-AF65-F5344CB8AC3E}">
        <p14:creationId xmlns:p14="http://schemas.microsoft.com/office/powerpoint/2010/main" val="2455316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6EF0-17B0-67D5-4476-2D7C37AF4A58}"/>
              </a:ext>
            </a:extLst>
          </p:cNvPr>
          <p:cNvSpPr>
            <a:spLocks noGrp="1"/>
          </p:cNvSpPr>
          <p:nvPr>
            <p:ph type="title"/>
          </p:nvPr>
        </p:nvSpPr>
        <p:spPr>
          <a:xfrm>
            <a:off x="1732465" y="136525"/>
            <a:ext cx="9078290" cy="547667"/>
          </a:xfrm>
        </p:spPr>
        <p:txBody>
          <a:bodyPr/>
          <a:lstStyle/>
          <a:p>
            <a:r>
              <a:rPr lang="en-US"/>
              <a:t> Train-test split and linear regression</a:t>
            </a:r>
          </a:p>
        </p:txBody>
      </p:sp>
      <p:sp>
        <p:nvSpPr>
          <p:cNvPr id="3" name="Text Placeholder 2">
            <a:extLst>
              <a:ext uri="{FF2B5EF4-FFF2-40B4-BE49-F238E27FC236}">
                <a16:creationId xmlns:a16="http://schemas.microsoft.com/office/drawing/2014/main" id="{AF4FB20C-189E-6AB4-0748-972F58C38CB5}"/>
              </a:ext>
            </a:extLst>
          </p:cNvPr>
          <p:cNvSpPr>
            <a:spLocks noGrp="1"/>
          </p:cNvSpPr>
          <p:nvPr>
            <p:ph type="body" idx="1"/>
          </p:nvPr>
        </p:nvSpPr>
        <p:spPr>
          <a:xfrm>
            <a:off x="740780" y="1030147"/>
            <a:ext cx="8715735" cy="4780344"/>
          </a:xfrm>
        </p:spPr>
        <p:txBody>
          <a:bodyPr>
            <a:normAutofit/>
          </a:bodyPr>
          <a:lstStyle/>
          <a:p>
            <a:pPr marL="285750" indent="-285750">
              <a:buFont typeface="Wingdings" pitchFamily="2" charset="2"/>
              <a:buChar char="Ø"/>
            </a:pPr>
            <a:r>
              <a:rPr lang="en-US" sz="1800" b="1">
                <a:latin typeface="Times New Roman" panose="02020603050405020304" pitchFamily="18" charset="0"/>
                <a:cs typeface="Times New Roman" panose="02020603050405020304" pitchFamily="18" charset="0"/>
              </a:rPr>
              <a:t>Train-test split: </a:t>
            </a:r>
            <a:r>
              <a:rPr lang="en-US" sz="1800">
                <a:latin typeface="Times New Roman" panose="02020603050405020304" pitchFamily="18" charset="0"/>
                <a:cs typeface="Times New Roman" panose="02020603050405020304" pitchFamily="18" charset="0"/>
              </a:rPr>
              <a:t>The code uses the train_test_split function from the scikit-learn library to randomly split the dataset into training and testing sets. The training set is used to train the linear regression model, and the testing set is used to evaluate the model's performance.</a:t>
            </a:r>
          </a:p>
          <a:p>
            <a:endParaRPr lang="en-US" sz="180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180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Model training and prediction: </a:t>
            </a:r>
            <a:r>
              <a:rPr lang="en-US" sz="1800">
                <a:latin typeface="Times New Roman" panose="02020603050405020304" pitchFamily="18" charset="0"/>
                <a:cs typeface="Times New Roman" panose="02020603050405020304" pitchFamily="18" charset="0"/>
              </a:rPr>
              <a:t>The code uses the fit method of the linear regression model object to train the model on the training data, and the predict method of the model to generate predicted values of the target variable for the test data, which are stored in the variable 'y_pred_norm'. This step is important to evaluate the model's performance on previously unseen data, which is a better measure of how well the model will generalize to new data. </a:t>
            </a:r>
          </a:p>
        </p:txBody>
      </p:sp>
      <p:sp>
        <p:nvSpPr>
          <p:cNvPr id="4" name="Date Placeholder 3">
            <a:extLst>
              <a:ext uri="{FF2B5EF4-FFF2-40B4-BE49-F238E27FC236}">
                <a16:creationId xmlns:a16="http://schemas.microsoft.com/office/drawing/2014/main" id="{3F0361F1-F32A-A472-EE97-5A12D0F9C13B}"/>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AAD8CBE3-391E-38B9-DB21-8520F2937485}"/>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049EB604-A24E-1AA1-3FDB-CD8CB7C13E93}"/>
              </a:ext>
            </a:extLst>
          </p:cNvPr>
          <p:cNvSpPr>
            <a:spLocks noGrp="1"/>
          </p:cNvSpPr>
          <p:nvPr>
            <p:ph type="sldNum" sz="quarter" idx="12"/>
          </p:nvPr>
        </p:nvSpPr>
        <p:spPr/>
        <p:txBody>
          <a:bodyPr/>
          <a:lstStyle/>
          <a:p>
            <a:fld id="{A49DFD55-3C28-40EF-9E31-A92D2E4017FF}" type="slidenum">
              <a:rPr lang="en-US" smtClean="0"/>
              <a:pPr/>
              <a:t>40</a:t>
            </a:fld>
            <a:endParaRPr lang="en-US"/>
          </a:p>
        </p:txBody>
      </p:sp>
    </p:spTree>
    <p:extLst>
      <p:ext uri="{BB962C8B-B14F-4D97-AF65-F5344CB8AC3E}">
        <p14:creationId xmlns:p14="http://schemas.microsoft.com/office/powerpoint/2010/main" val="2520047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0194-C8DE-90AC-0F9E-78288AF62ABE}"/>
              </a:ext>
            </a:extLst>
          </p:cNvPr>
          <p:cNvSpPr>
            <a:spLocks noGrp="1"/>
          </p:cNvSpPr>
          <p:nvPr>
            <p:ph type="title"/>
          </p:nvPr>
        </p:nvSpPr>
        <p:spPr>
          <a:xfrm>
            <a:off x="1425736" y="219919"/>
            <a:ext cx="8877783" cy="559242"/>
          </a:xfrm>
        </p:spPr>
        <p:txBody>
          <a:bodyPr>
            <a:normAutofit fontScale="90000"/>
          </a:bodyPr>
          <a:lstStyle/>
          <a:p>
            <a:r>
              <a:rPr lang="en-US"/>
              <a:t>Calculation of root mean squared error (RMSE) </a:t>
            </a:r>
          </a:p>
        </p:txBody>
      </p:sp>
      <p:sp>
        <p:nvSpPr>
          <p:cNvPr id="3" name="Text Placeholder 2">
            <a:extLst>
              <a:ext uri="{FF2B5EF4-FFF2-40B4-BE49-F238E27FC236}">
                <a16:creationId xmlns:a16="http://schemas.microsoft.com/office/drawing/2014/main" id="{EF214C42-0AF0-C2C9-1CF2-76280FBCEADE}"/>
              </a:ext>
            </a:extLst>
          </p:cNvPr>
          <p:cNvSpPr>
            <a:spLocks noGrp="1"/>
          </p:cNvSpPr>
          <p:nvPr>
            <p:ph type="body" idx="1"/>
          </p:nvPr>
        </p:nvSpPr>
        <p:spPr>
          <a:xfrm>
            <a:off x="590309" y="2564115"/>
            <a:ext cx="8715737" cy="3582042"/>
          </a:xfrm>
        </p:spPr>
        <p:txBody>
          <a:bodyPr>
            <a:noAutofit/>
          </a:bodyPr>
          <a:lstStyle/>
          <a:p>
            <a:pPr marL="285750" indent="-285750" algn="just">
              <a:buFont typeface="Wingdings" pitchFamily="2" charset="2"/>
              <a:buChar char="Ø"/>
            </a:pPr>
            <a:r>
              <a:rPr lang="en-US" sz="1800" b="1">
                <a:latin typeface="Times New Roman" panose="02020603050405020304" pitchFamily="18" charset="0"/>
                <a:cs typeface="Times New Roman" panose="02020603050405020304" pitchFamily="18" charset="0"/>
              </a:rPr>
              <a:t>Formula for RMSE: </a:t>
            </a:r>
            <a:r>
              <a:rPr lang="en-US" sz="1800">
                <a:latin typeface="Times New Roman" panose="02020603050405020304" pitchFamily="18" charset="0"/>
                <a:cs typeface="Times New Roman" panose="02020603050405020304" pitchFamily="18" charset="0"/>
              </a:rPr>
              <a:t>The code uses the mean_squared_error function from the scikit-learn library to calculate the mean squared error (MSE) between the predicted values of the target variable and the actual values for the testing data. The MSE is then square-rooted to get the RMSE. </a:t>
            </a:r>
          </a:p>
          <a:p>
            <a:pPr marL="285750" indent="-285750" algn="just">
              <a:buFont typeface="Wingdings" pitchFamily="2" charset="2"/>
              <a:buChar char="Ø"/>
            </a:pPr>
            <a:r>
              <a:rPr lang="en-US" sz="1800" b="1">
                <a:latin typeface="Times New Roman" panose="02020603050405020304" pitchFamily="18" charset="0"/>
                <a:cs typeface="Times New Roman" panose="02020603050405020304" pitchFamily="18" charset="0"/>
              </a:rPr>
              <a:t>Interpretation of RMSE: </a:t>
            </a:r>
            <a:r>
              <a:rPr lang="en-US" sz="1800">
                <a:latin typeface="Times New Roman" panose="02020603050405020304" pitchFamily="18" charset="0"/>
                <a:cs typeface="Times New Roman" panose="02020603050405020304" pitchFamily="18" charset="0"/>
              </a:rPr>
              <a:t>The code prints the value of the RMSE to the console, which is a measure of the average distance between the predicted and actual values of the target variable. A lower RMSE indicates that the model is better at predicting the target variable, while a higher RMSE indicates that the model's predictions are less accurate. The RMSE value can be used to compare the performance of different machine learning models on the same dataset.</a:t>
            </a:r>
          </a:p>
        </p:txBody>
      </p:sp>
      <p:sp>
        <p:nvSpPr>
          <p:cNvPr id="4" name="Date Placeholder 3">
            <a:extLst>
              <a:ext uri="{FF2B5EF4-FFF2-40B4-BE49-F238E27FC236}">
                <a16:creationId xmlns:a16="http://schemas.microsoft.com/office/drawing/2014/main" id="{691551E3-F8AC-B22B-A2D6-9F60F9FB1820}"/>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2F63A44A-082F-4016-1C6C-D3A83B18F152}"/>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F1DCB6F5-7148-2761-F2A0-5D7F7AE1924C}"/>
              </a:ext>
            </a:extLst>
          </p:cNvPr>
          <p:cNvSpPr>
            <a:spLocks noGrp="1"/>
          </p:cNvSpPr>
          <p:nvPr>
            <p:ph type="sldNum" sz="quarter" idx="12"/>
          </p:nvPr>
        </p:nvSpPr>
        <p:spPr/>
        <p:txBody>
          <a:bodyPr/>
          <a:lstStyle/>
          <a:p>
            <a:fld id="{A49DFD55-3C28-40EF-9E31-A92D2E4017FF}" type="slidenum">
              <a:rPr lang="en-US" smtClean="0"/>
              <a:pPr/>
              <a:t>41</a:t>
            </a:fld>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47024182-0223-B566-7D27-F1F41DC6BEC4}"/>
              </a:ext>
            </a:extLst>
          </p:cNvPr>
          <p:cNvPicPr>
            <a:picLocks noChangeAspect="1"/>
          </p:cNvPicPr>
          <p:nvPr/>
        </p:nvPicPr>
        <p:blipFill>
          <a:blip r:embed="rId2"/>
          <a:stretch>
            <a:fillRect/>
          </a:stretch>
        </p:blipFill>
        <p:spPr>
          <a:xfrm>
            <a:off x="838200" y="1157288"/>
            <a:ext cx="7772400" cy="1028700"/>
          </a:xfrm>
          <a:prstGeom prst="rect">
            <a:avLst/>
          </a:prstGeom>
        </p:spPr>
      </p:pic>
    </p:spTree>
    <p:extLst>
      <p:ext uri="{BB962C8B-B14F-4D97-AF65-F5344CB8AC3E}">
        <p14:creationId xmlns:p14="http://schemas.microsoft.com/office/powerpoint/2010/main" val="100243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5662863" y="2806863"/>
            <a:ext cx="4179570" cy="1524735"/>
          </a:xfrm>
        </p:spPr>
        <p:txBody>
          <a:bodyPr/>
          <a:lstStyle/>
          <a:p>
            <a:r>
              <a:rPr lang="en-US"/>
              <a:t>THANK YOU!</a:t>
            </a:r>
            <a:br>
              <a:rPr lang="en-US"/>
            </a:br>
            <a:endParaRPr lang="en-US"/>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42</a:t>
            </a:fld>
            <a:endParaRPr lang="en-US"/>
          </a:p>
        </p:txBody>
      </p:sp>
    </p:spTree>
    <p:extLst>
      <p:ext uri="{BB962C8B-B14F-4D97-AF65-F5344CB8AC3E}">
        <p14:creationId xmlns:p14="http://schemas.microsoft.com/office/powerpoint/2010/main" val="196978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4464FE3-53B9-9488-7B98-4B78F9EC1B1B}"/>
              </a:ext>
            </a:extLst>
          </p:cNvPr>
          <p:cNvSpPr>
            <a:spLocks noGrp="1"/>
          </p:cNvSpPr>
          <p:nvPr>
            <p:ph type="ftr" sz="quarter" idx="11"/>
          </p:nvPr>
        </p:nvSpPr>
        <p:spPr/>
        <p:txBody>
          <a:bodyPr/>
          <a:lstStyle/>
          <a:p>
            <a:r>
              <a:rPr lang="en-US" sz="900" b="0" i="0" dirty="0">
                <a:effectLst/>
              </a:rPr>
              <a:t>MTA Subway Terminal On-Time Performance ANALYSIS</a:t>
            </a:r>
            <a:endParaRPr lang="en-US" dirty="0"/>
          </a:p>
        </p:txBody>
      </p:sp>
      <p:sp>
        <p:nvSpPr>
          <p:cNvPr id="11" name="Slide Number Placeholder 10">
            <a:extLst>
              <a:ext uri="{FF2B5EF4-FFF2-40B4-BE49-F238E27FC236}">
                <a16:creationId xmlns:a16="http://schemas.microsoft.com/office/drawing/2014/main" id="{24A0B166-42C8-6F57-682C-B6E46B52D487}"/>
              </a:ext>
            </a:extLst>
          </p:cNvPr>
          <p:cNvSpPr>
            <a:spLocks noGrp="1"/>
          </p:cNvSpPr>
          <p:nvPr>
            <p:ph type="sldNum" sz="quarter" idx="12"/>
          </p:nvPr>
        </p:nvSpPr>
        <p:spPr>
          <a:xfrm>
            <a:off x="8339138" y="6356350"/>
            <a:ext cx="2743200" cy="365125"/>
          </a:xfrm>
        </p:spPr>
        <p:txBody>
          <a:bodyPr/>
          <a:lstStyle/>
          <a:p>
            <a:fld id="{A49DFD55-3C28-40EF-9E31-A92D2E4017FF}" type="slidenum">
              <a:rPr lang="en-US" smtClean="0"/>
              <a:pPr/>
              <a:t>5</a:t>
            </a:fld>
            <a:endParaRPr lang="en-US" dirty="0"/>
          </a:p>
        </p:txBody>
      </p:sp>
      <p:sp>
        <p:nvSpPr>
          <p:cNvPr id="12" name="Title 1">
            <a:extLst>
              <a:ext uri="{FF2B5EF4-FFF2-40B4-BE49-F238E27FC236}">
                <a16:creationId xmlns:a16="http://schemas.microsoft.com/office/drawing/2014/main" id="{5CDCEAF6-1D83-E24F-46AB-EB0AE2D71F20}"/>
              </a:ext>
            </a:extLst>
          </p:cNvPr>
          <p:cNvSpPr>
            <a:spLocks noGrp="1"/>
          </p:cNvSpPr>
          <p:nvPr>
            <p:ph type="title"/>
          </p:nvPr>
        </p:nvSpPr>
        <p:spPr>
          <a:xfrm>
            <a:off x="2209800" y="0"/>
            <a:ext cx="8421688" cy="1325563"/>
          </a:xfrm>
        </p:spPr>
        <p:txBody>
          <a:bodyPr anchor="ctr">
            <a:normAutofit/>
          </a:bodyPr>
          <a:lstStyle/>
          <a:p>
            <a:r>
              <a:rPr lang="en-US" dirty="0"/>
              <a:t>DATA PREPARATION</a:t>
            </a:r>
          </a:p>
        </p:txBody>
      </p:sp>
      <p:sp>
        <p:nvSpPr>
          <p:cNvPr id="13" name="TextBox 12">
            <a:extLst>
              <a:ext uri="{FF2B5EF4-FFF2-40B4-BE49-F238E27FC236}">
                <a16:creationId xmlns:a16="http://schemas.microsoft.com/office/drawing/2014/main" id="{D3E57788-CF5D-506F-D9D2-AE25968C29B6}"/>
              </a:ext>
            </a:extLst>
          </p:cNvPr>
          <p:cNvSpPr txBox="1"/>
          <p:nvPr/>
        </p:nvSpPr>
        <p:spPr>
          <a:xfrm>
            <a:off x="553368" y="1422103"/>
            <a:ext cx="11342440" cy="923330"/>
          </a:xfrm>
          <a:prstGeom prst="rect">
            <a:avLst/>
          </a:prstGeom>
          <a:noFill/>
        </p:spPr>
        <p:txBody>
          <a:bodyPr wrap="square">
            <a:spAutoFit/>
          </a:bodyPr>
          <a:lstStyle/>
          <a:p>
            <a:pPr>
              <a:spcAft>
                <a:spcPts val="1200"/>
              </a:spcAft>
            </a:pPr>
            <a:br>
              <a:rPr lang="en-US" dirty="0"/>
            </a:br>
            <a:br>
              <a:rPr lang="en-US" dirty="0"/>
            </a:br>
            <a:endParaRPr lang="en-US" dirty="0"/>
          </a:p>
        </p:txBody>
      </p:sp>
      <p:sp>
        <p:nvSpPr>
          <p:cNvPr id="14" name="TextBox 13">
            <a:extLst>
              <a:ext uri="{FF2B5EF4-FFF2-40B4-BE49-F238E27FC236}">
                <a16:creationId xmlns:a16="http://schemas.microsoft.com/office/drawing/2014/main" id="{B4D36B05-51C8-97D2-3E6E-56B46CF6F2CC}"/>
              </a:ext>
            </a:extLst>
          </p:cNvPr>
          <p:cNvSpPr txBox="1"/>
          <p:nvPr/>
        </p:nvSpPr>
        <p:spPr>
          <a:xfrm>
            <a:off x="553368" y="1146742"/>
            <a:ext cx="11342439" cy="523220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League Spartan"/>
                <a:ea typeface="+mn-ea"/>
                <a:cs typeface="+mn-cs"/>
              </a:rPr>
              <a:t>The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indent="-285750" algn="l" rtl="0">
              <a:spcBef>
                <a:spcPts val="0"/>
              </a:spcBef>
              <a:spcAft>
                <a:spcPts val="0"/>
              </a:spcAft>
              <a:buFont typeface="Arial" panose="020B0604020202020204" pitchFamily="34" charset="0"/>
              <a:buChar char="•"/>
            </a:pPr>
            <a:r>
              <a:rPr lang="en-US" sz="2000" b="0" i="0" u="none" strike="noStrike" dirty="0">
                <a:solidFill>
                  <a:srgbClr val="374151"/>
                </a:solidFill>
                <a:effectLst/>
                <a:latin typeface="Söhne"/>
              </a:rPr>
              <a:t>The dataset was </a:t>
            </a:r>
            <a:r>
              <a:rPr lang="en-US" sz="2000" dirty="0">
                <a:solidFill>
                  <a:srgbClr val="374151"/>
                </a:solidFill>
                <a:latin typeface="Söhne"/>
              </a:rPr>
              <a:t>sourced from </a:t>
            </a:r>
            <a:r>
              <a:rPr lang="en-US" sz="2000" dirty="0" err="1">
                <a:solidFill>
                  <a:srgbClr val="374151"/>
                </a:solidFill>
                <a:latin typeface="Söhne"/>
              </a:rPr>
              <a:t>data.gov</a:t>
            </a:r>
            <a:r>
              <a:rPr lang="en-US" sz="2000" dirty="0">
                <a:solidFill>
                  <a:srgbClr val="374151"/>
                </a:solidFill>
                <a:latin typeface="Söhne"/>
              </a:rPr>
              <a:t>. It </a:t>
            </a:r>
            <a:r>
              <a:rPr lang="en-US" sz="2000" b="0" i="0" u="none" strike="noStrike" dirty="0">
                <a:solidFill>
                  <a:srgbClr val="374151"/>
                </a:solidFill>
                <a:effectLst/>
                <a:latin typeface="Söhne"/>
              </a:rPr>
              <a:t>includes the information on the on-time performance of subway terminals in New York City between 2015-2019.</a:t>
            </a:r>
          </a:p>
          <a:p>
            <a:pPr marL="285750" indent="-285750">
              <a:buFont typeface="Arial" panose="020B0604020202020204" pitchFamily="34" charset="0"/>
              <a:buChar char="•"/>
            </a:pPr>
            <a:r>
              <a:rPr lang="en-US" sz="2000" b="0" i="0" u="none" strike="noStrike" dirty="0">
                <a:solidFill>
                  <a:srgbClr val="374151"/>
                </a:solidFill>
                <a:effectLst/>
                <a:latin typeface="Söhne"/>
              </a:rPr>
              <a:t>The dataset has 7 columns: month, line, division, </a:t>
            </a:r>
            <a:r>
              <a:rPr lang="en-US" sz="2000" b="0" i="0" u="none" strike="noStrike" dirty="0" err="1">
                <a:solidFill>
                  <a:srgbClr val="374151"/>
                </a:solidFill>
                <a:effectLst/>
                <a:latin typeface="Söhne"/>
              </a:rPr>
              <a:t>day_type</a:t>
            </a:r>
            <a:r>
              <a:rPr lang="en-US" sz="2000" b="0" i="0" u="none" strike="noStrike" dirty="0">
                <a:solidFill>
                  <a:srgbClr val="374151"/>
                </a:solidFill>
                <a:effectLst/>
                <a:latin typeface="Söhne"/>
              </a:rPr>
              <a:t>, </a:t>
            </a:r>
            <a:r>
              <a:rPr lang="en-US" sz="2000" b="0" i="0" u="none" strike="noStrike" dirty="0" err="1">
                <a:solidFill>
                  <a:srgbClr val="374151"/>
                </a:solidFill>
                <a:effectLst/>
                <a:latin typeface="Söhne"/>
              </a:rPr>
              <a:t>num_on_time_trips</a:t>
            </a:r>
            <a:r>
              <a:rPr lang="en-US" sz="2000" b="0" i="0" u="none" strike="noStrike" dirty="0">
                <a:solidFill>
                  <a:srgbClr val="374151"/>
                </a:solidFill>
                <a:effectLst/>
                <a:latin typeface="Söhne"/>
              </a:rPr>
              <a:t>, </a:t>
            </a:r>
            <a:r>
              <a:rPr lang="en-US" sz="2000" b="0" i="0" u="none" strike="noStrike" dirty="0" err="1">
                <a:solidFill>
                  <a:srgbClr val="374151"/>
                </a:solidFill>
                <a:effectLst/>
                <a:latin typeface="Söhne"/>
              </a:rPr>
              <a:t>num_sched_trips</a:t>
            </a:r>
            <a:r>
              <a:rPr lang="en-US" sz="2000" b="0" i="0" u="none" strike="noStrike" dirty="0">
                <a:solidFill>
                  <a:srgbClr val="374151"/>
                </a:solidFill>
                <a:effectLst/>
                <a:latin typeface="Söhne"/>
              </a:rPr>
              <a:t>, and </a:t>
            </a:r>
            <a:r>
              <a:rPr lang="en-US" sz="2000" b="0" i="0" u="none" strike="noStrike" dirty="0" err="1">
                <a:solidFill>
                  <a:srgbClr val="374151"/>
                </a:solidFill>
                <a:effectLst/>
                <a:latin typeface="Söhne"/>
              </a:rPr>
              <a:t>terminal_on_time_performance</a:t>
            </a:r>
            <a:r>
              <a:rPr lang="en-US" sz="2000" b="0" i="0" u="none" strike="noStrike" dirty="0">
                <a:solidFill>
                  <a:srgbClr val="374151"/>
                </a:solidFill>
                <a:effectLst/>
                <a:latin typeface="Söhne"/>
              </a:rPr>
              <a:t>.</a:t>
            </a:r>
          </a:p>
          <a:p>
            <a:pPr marL="285750" indent="-285750">
              <a:buFont typeface="Arial" panose="020B0604020202020204" pitchFamily="34" charset="0"/>
              <a:buChar char="•"/>
            </a:pPr>
            <a:r>
              <a:rPr lang="en-US" sz="2000" dirty="0">
                <a:solidFill>
                  <a:srgbClr val="374151"/>
                </a:solidFill>
                <a:latin typeface="Söhne"/>
              </a:rPr>
              <a:t>The month column indicates the month and year and the "line" column indicates the subway line (e.g., 1, 2, 3, A, B, C, S 42nd, S </a:t>
            </a:r>
            <a:r>
              <a:rPr lang="en-US" sz="2000" dirty="0" err="1">
                <a:solidFill>
                  <a:srgbClr val="374151"/>
                </a:solidFill>
                <a:latin typeface="Söhne"/>
              </a:rPr>
              <a:t>Fkln</a:t>
            </a:r>
            <a:r>
              <a:rPr lang="en-US" sz="2000" dirty="0">
                <a:solidFill>
                  <a:srgbClr val="374151"/>
                </a:solidFill>
                <a:latin typeface="Söhne"/>
              </a:rPr>
              <a:t>, S Rock).</a:t>
            </a:r>
          </a:p>
          <a:p>
            <a:pPr marL="285750" indent="-285750">
              <a:buFont typeface="Arial" panose="020B0604020202020204" pitchFamily="34" charset="0"/>
              <a:buChar char="•"/>
            </a:pPr>
            <a:r>
              <a:rPr lang="en-US" sz="2000" b="0" i="0" u="none" strike="noStrike" dirty="0">
                <a:solidFill>
                  <a:srgbClr val="374151"/>
                </a:solidFill>
                <a:effectLst/>
                <a:latin typeface="Söhne"/>
              </a:rPr>
              <a:t>The "division" column indicates the subway division (A or B Division) while the </a:t>
            </a:r>
            <a:r>
              <a:rPr lang="en-US" sz="2000" b="0" i="0" u="none" strike="noStrike" dirty="0" err="1">
                <a:solidFill>
                  <a:srgbClr val="374151"/>
                </a:solidFill>
                <a:effectLst/>
                <a:latin typeface="Söhne"/>
              </a:rPr>
              <a:t>day_type</a:t>
            </a:r>
            <a:r>
              <a:rPr lang="en-US" sz="2000" b="0" i="0" u="none" strike="noStrike" dirty="0">
                <a:solidFill>
                  <a:srgbClr val="374151"/>
                </a:solidFill>
                <a:effectLst/>
                <a:latin typeface="Söhne"/>
              </a:rPr>
              <a:t> column indicates whether the data was collected on a weekday (1) or a weekend (2).</a:t>
            </a:r>
          </a:p>
          <a:p>
            <a:pPr marL="285750" indent="-285750">
              <a:buFont typeface="Arial" panose="020B0604020202020204" pitchFamily="34" charset="0"/>
              <a:buChar char="•"/>
            </a:pPr>
            <a:r>
              <a:rPr lang="en-US" sz="2000" b="0" i="0" u="none" strike="noStrike" dirty="0">
                <a:solidFill>
                  <a:srgbClr val="374151"/>
                </a:solidFill>
                <a:effectLst/>
                <a:latin typeface="Söhne"/>
              </a:rPr>
              <a:t>The "</a:t>
            </a:r>
            <a:r>
              <a:rPr lang="en-US" sz="2000" b="0" i="0" u="none" strike="noStrike" dirty="0" err="1">
                <a:solidFill>
                  <a:srgbClr val="374151"/>
                </a:solidFill>
                <a:effectLst/>
                <a:latin typeface="Söhne"/>
              </a:rPr>
              <a:t>num_on_time_trips</a:t>
            </a:r>
            <a:r>
              <a:rPr lang="en-US" sz="2000" b="0" i="0" u="none" strike="noStrike" dirty="0">
                <a:solidFill>
                  <a:srgbClr val="374151"/>
                </a:solidFill>
                <a:effectLst/>
                <a:latin typeface="Söhne"/>
              </a:rPr>
              <a:t>" column indicates the number of on-time trips recorded for the given terminal, line, division, and day type.</a:t>
            </a:r>
          </a:p>
          <a:p>
            <a:pPr marL="285750" indent="-285750">
              <a:buFont typeface="Arial" panose="020B0604020202020204" pitchFamily="34" charset="0"/>
              <a:buChar char="•"/>
            </a:pPr>
            <a:r>
              <a:rPr lang="en-US" sz="2000" b="0" i="0" u="none" strike="noStrike" dirty="0">
                <a:solidFill>
                  <a:srgbClr val="374151"/>
                </a:solidFill>
                <a:effectLst/>
                <a:latin typeface="Söhne"/>
              </a:rPr>
              <a:t>The "</a:t>
            </a:r>
            <a:r>
              <a:rPr lang="en-US" sz="2000" b="0" i="0" u="none" strike="noStrike" dirty="0" err="1">
                <a:solidFill>
                  <a:srgbClr val="374151"/>
                </a:solidFill>
                <a:effectLst/>
                <a:latin typeface="Söhne"/>
              </a:rPr>
              <a:t>num_sched_trips</a:t>
            </a:r>
            <a:r>
              <a:rPr lang="en-US" sz="2000" b="0" i="0" u="none" strike="noStrike" dirty="0">
                <a:solidFill>
                  <a:srgbClr val="374151"/>
                </a:solidFill>
                <a:effectLst/>
                <a:latin typeface="Söhne"/>
              </a:rPr>
              <a:t>" column indicates the number of scheduled trips recorded for the given terminal, line, division, and day type.</a:t>
            </a:r>
          </a:p>
          <a:p>
            <a:pPr marL="285750" indent="-285750">
              <a:buFont typeface="Arial" panose="020B0604020202020204" pitchFamily="34" charset="0"/>
              <a:buChar char="•"/>
            </a:pPr>
            <a:r>
              <a:rPr lang="en-US" sz="2000" b="0" i="0" u="none" strike="noStrike" dirty="0">
                <a:solidFill>
                  <a:srgbClr val="374151"/>
                </a:solidFill>
                <a:effectLst/>
                <a:latin typeface="Söhne"/>
              </a:rPr>
              <a:t>The "</a:t>
            </a:r>
            <a:r>
              <a:rPr lang="en-US" sz="2000" b="0" i="0" u="none" strike="noStrike" dirty="0" err="1">
                <a:solidFill>
                  <a:srgbClr val="374151"/>
                </a:solidFill>
                <a:effectLst/>
                <a:latin typeface="Söhne"/>
              </a:rPr>
              <a:t>terminal_on_time_performance</a:t>
            </a:r>
            <a:r>
              <a:rPr lang="en-US" sz="2000" b="0" i="0" u="none" strike="noStrike" dirty="0">
                <a:solidFill>
                  <a:srgbClr val="374151"/>
                </a:solidFill>
                <a:effectLst/>
                <a:latin typeface="Söhne"/>
              </a:rPr>
              <a:t>" column indicates the percentage of on-time trips for the given terminal, line, division, and day type.</a:t>
            </a:r>
          </a:p>
        </p:txBody>
      </p:sp>
    </p:spTree>
    <p:extLst>
      <p:ext uri="{BB962C8B-B14F-4D97-AF65-F5344CB8AC3E}">
        <p14:creationId xmlns:p14="http://schemas.microsoft.com/office/powerpoint/2010/main" val="383620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D3E4166-12B1-DFF7-CA5A-20DBA41F05CF}"/>
              </a:ext>
            </a:extLst>
          </p:cNvPr>
          <p:cNvSpPr>
            <a:spLocks noGrp="1"/>
          </p:cNvSpPr>
          <p:nvPr>
            <p:ph type="title"/>
          </p:nvPr>
        </p:nvSpPr>
        <p:spPr>
          <a:xfrm>
            <a:off x="2209800" y="0"/>
            <a:ext cx="8421688" cy="1325563"/>
          </a:xfrm>
        </p:spPr>
        <p:txBody>
          <a:bodyPr anchor="ctr">
            <a:normAutofit/>
          </a:bodyPr>
          <a:lstStyle/>
          <a:p>
            <a:r>
              <a:rPr lang="en-US" dirty="0"/>
              <a:t>EXPLORATORY DATA ANALYSIS</a:t>
            </a:r>
          </a:p>
        </p:txBody>
      </p:sp>
      <p:sp>
        <p:nvSpPr>
          <p:cNvPr id="14" name="TextBox 13">
            <a:extLst>
              <a:ext uri="{FF2B5EF4-FFF2-40B4-BE49-F238E27FC236}">
                <a16:creationId xmlns:a16="http://schemas.microsoft.com/office/drawing/2014/main" id="{7FC08097-886C-4171-EA9E-5BC68878223D}"/>
              </a:ext>
            </a:extLst>
          </p:cNvPr>
          <p:cNvSpPr txBox="1"/>
          <p:nvPr/>
        </p:nvSpPr>
        <p:spPr>
          <a:xfrm>
            <a:off x="6420644" y="1952350"/>
            <a:ext cx="5543007" cy="646331"/>
          </a:xfrm>
          <a:prstGeom prst="rect">
            <a:avLst/>
          </a:prstGeom>
          <a:noFill/>
        </p:spPr>
        <p:txBody>
          <a:bodyPr wrap="square">
            <a:spAutoFit/>
          </a:bodyPr>
          <a:lstStyle/>
          <a:p>
            <a:pPr algn="ct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1. The best and worst "on-time terminal performance" </a:t>
            </a:r>
            <a:r>
              <a:rPr lang="en-US" sz="1800" b="1" i="1" kern="0" dirty="0">
                <a:effectLst/>
                <a:latin typeface="Arial" panose="020B0604020202020204" pitchFamily="34" charset="0"/>
                <a:ea typeface="Times New Roman" panose="02020603050405020304" pitchFamily="18" charset="0"/>
                <a:cs typeface="Times New Roman" panose="02020603050405020304" pitchFamily="18" charset="0"/>
              </a:rPr>
              <a:t>by year</a:t>
            </a:r>
            <a:r>
              <a:rPr lang="en-US" b="1" dirty="0">
                <a:effectLst/>
              </a:rPr>
              <a:t> </a:t>
            </a:r>
            <a:endParaRPr lang="en-US" b="1" dirty="0"/>
          </a:p>
        </p:txBody>
      </p:sp>
      <p:pic>
        <p:nvPicPr>
          <p:cNvPr id="15" name="Picture 2">
            <a:extLst>
              <a:ext uri="{FF2B5EF4-FFF2-40B4-BE49-F238E27FC236}">
                <a16:creationId xmlns:a16="http://schemas.microsoft.com/office/drawing/2014/main" id="{B41E5BAF-A5FF-4683-A827-D543D9483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80" y="1482726"/>
            <a:ext cx="6120064" cy="4563729"/>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9">
            <a:extLst>
              <a:ext uri="{FF2B5EF4-FFF2-40B4-BE49-F238E27FC236}">
                <a16:creationId xmlns:a16="http://schemas.microsoft.com/office/drawing/2014/main" id="{ED9E01D0-0974-3CAA-BB23-D9CA810ACFD1}"/>
              </a:ext>
            </a:extLst>
          </p:cNvPr>
          <p:cNvSpPr>
            <a:spLocks noGrp="1"/>
          </p:cNvSpPr>
          <p:nvPr>
            <p:ph type="ftr" sz="quarter" idx="11"/>
          </p:nvPr>
        </p:nvSpPr>
        <p:spPr>
          <a:xfrm>
            <a:off x="4038600" y="6356350"/>
            <a:ext cx="4114800" cy="365125"/>
          </a:xfrm>
        </p:spPr>
        <p:txBody>
          <a:bodyPr/>
          <a:lstStyle/>
          <a:p>
            <a:r>
              <a:rPr lang="en-US" sz="900" b="0" i="0" dirty="0">
                <a:effectLst/>
              </a:rPr>
              <a:t>MTA Subway Terminal On-Time Performance ANALYSIS</a:t>
            </a:r>
            <a:endParaRPr lang="en-US" dirty="0"/>
          </a:p>
        </p:txBody>
      </p:sp>
    </p:spTree>
    <p:extLst>
      <p:ext uri="{BB962C8B-B14F-4D97-AF65-F5344CB8AC3E}">
        <p14:creationId xmlns:p14="http://schemas.microsoft.com/office/powerpoint/2010/main" val="3081672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5B74F1F-0621-176F-5C78-B4F473912BDF}"/>
              </a:ext>
            </a:extLst>
          </p:cNvPr>
          <p:cNvSpPr>
            <a:spLocks noGrp="1"/>
          </p:cNvSpPr>
          <p:nvPr>
            <p:ph type="sldNum" sz="quarter" idx="12"/>
          </p:nvPr>
        </p:nvSpPr>
        <p:spPr/>
        <p:txBody>
          <a:bodyPr/>
          <a:lstStyle/>
          <a:p>
            <a:fld id="{A49DFD55-3C28-40EF-9E31-A92D2E4017FF}" type="slidenum">
              <a:rPr lang="en-US" smtClean="0"/>
              <a:pPr/>
              <a:t>7</a:t>
            </a:fld>
            <a:endParaRPr lang="en-US"/>
          </a:p>
        </p:txBody>
      </p:sp>
      <p:pic>
        <p:nvPicPr>
          <p:cNvPr id="17" name="Picture 16" descr="Chart, bar chart&#10;&#10;Description automatically generated">
            <a:extLst>
              <a:ext uri="{FF2B5EF4-FFF2-40B4-BE49-F238E27FC236}">
                <a16:creationId xmlns:a16="http://schemas.microsoft.com/office/drawing/2014/main" id="{A08BB6E5-5A50-7AE6-6F2A-444B7F200717}"/>
              </a:ext>
            </a:extLst>
          </p:cNvPr>
          <p:cNvPicPr>
            <a:picLocks noChangeAspect="1"/>
          </p:cNvPicPr>
          <p:nvPr/>
        </p:nvPicPr>
        <p:blipFill>
          <a:blip r:embed="rId2"/>
          <a:stretch>
            <a:fillRect/>
          </a:stretch>
        </p:blipFill>
        <p:spPr>
          <a:xfrm>
            <a:off x="7144" y="1339850"/>
            <a:ext cx="6413500" cy="5016500"/>
          </a:xfrm>
          <a:prstGeom prst="rect">
            <a:avLst/>
          </a:prstGeom>
        </p:spPr>
      </p:pic>
      <p:sp>
        <p:nvSpPr>
          <p:cNvPr id="18" name="Title 1">
            <a:extLst>
              <a:ext uri="{FF2B5EF4-FFF2-40B4-BE49-F238E27FC236}">
                <a16:creationId xmlns:a16="http://schemas.microsoft.com/office/drawing/2014/main" id="{2DAC052A-B364-D3FF-EFF4-9C3EA2A0CC3A}"/>
              </a:ext>
            </a:extLst>
          </p:cNvPr>
          <p:cNvSpPr>
            <a:spLocks noGrp="1"/>
          </p:cNvSpPr>
          <p:nvPr>
            <p:ph type="title"/>
          </p:nvPr>
        </p:nvSpPr>
        <p:spPr>
          <a:xfrm>
            <a:off x="2209800" y="0"/>
            <a:ext cx="8421688" cy="1325563"/>
          </a:xfrm>
        </p:spPr>
        <p:txBody>
          <a:bodyPr anchor="ctr">
            <a:normAutofit/>
          </a:bodyPr>
          <a:lstStyle/>
          <a:p>
            <a:r>
              <a:rPr lang="en-US" dirty="0"/>
              <a:t>EXPLORATORY DATA ANALYSIS</a:t>
            </a:r>
          </a:p>
        </p:txBody>
      </p:sp>
      <p:sp>
        <p:nvSpPr>
          <p:cNvPr id="20" name="TextBox 19">
            <a:extLst>
              <a:ext uri="{FF2B5EF4-FFF2-40B4-BE49-F238E27FC236}">
                <a16:creationId xmlns:a16="http://schemas.microsoft.com/office/drawing/2014/main" id="{8E1BECBC-6A33-8BEB-5EF8-79F2CE13A672}"/>
              </a:ext>
            </a:extLst>
          </p:cNvPr>
          <p:cNvSpPr txBox="1"/>
          <p:nvPr/>
        </p:nvSpPr>
        <p:spPr>
          <a:xfrm>
            <a:off x="6420644" y="2145268"/>
            <a:ext cx="5580856" cy="646331"/>
          </a:xfrm>
          <a:prstGeom prst="rect">
            <a:avLst/>
          </a:prstGeom>
          <a:noFill/>
        </p:spPr>
        <p:txBody>
          <a:bodyPr wrap="square">
            <a:spAutoFit/>
          </a:bodyPr>
          <a:lstStyle/>
          <a:p>
            <a:pPr algn="ct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2. Best and worst terminal on-time performance </a:t>
            </a:r>
            <a:r>
              <a:rPr lang="en-US" sz="1800" b="1" i="1" kern="0" dirty="0">
                <a:effectLst/>
                <a:latin typeface="Arial" panose="020B0604020202020204" pitchFamily="34" charset="0"/>
                <a:ea typeface="Times New Roman" panose="02020603050405020304" pitchFamily="18" charset="0"/>
                <a:cs typeface="Times New Roman" panose="02020603050405020304" pitchFamily="18" charset="0"/>
              </a:rPr>
              <a:t>by line</a:t>
            </a:r>
            <a:r>
              <a:rPr lang="en-US" b="1" dirty="0">
                <a:effectLst/>
              </a:rPr>
              <a:t> </a:t>
            </a:r>
            <a:endParaRPr lang="en-US" b="1" dirty="0"/>
          </a:p>
        </p:txBody>
      </p:sp>
      <p:sp>
        <p:nvSpPr>
          <p:cNvPr id="22" name="Footer Placeholder 9">
            <a:extLst>
              <a:ext uri="{FF2B5EF4-FFF2-40B4-BE49-F238E27FC236}">
                <a16:creationId xmlns:a16="http://schemas.microsoft.com/office/drawing/2014/main" id="{04974404-42F9-E36E-3F8A-3E9F003482BA}"/>
              </a:ext>
            </a:extLst>
          </p:cNvPr>
          <p:cNvSpPr>
            <a:spLocks noGrp="1"/>
          </p:cNvSpPr>
          <p:nvPr>
            <p:ph type="ftr" sz="quarter" idx="11"/>
          </p:nvPr>
        </p:nvSpPr>
        <p:spPr>
          <a:xfrm>
            <a:off x="4038600" y="6356350"/>
            <a:ext cx="4114800" cy="365125"/>
          </a:xfrm>
        </p:spPr>
        <p:txBody>
          <a:bodyPr/>
          <a:lstStyle/>
          <a:p>
            <a:r>
              <a:rPr lang="en-US" sz="900" b="0" i="0" dirty="0">
                <a:effectLst/>
              </a:rPr>
              <a:t>MTA Subway Terminal On-Time Performance ANALYSIS</a:t>
            </a:r>
            <a:endParaRPr lang="en-US" dirty="0"/>
          </a:p>
        </p:txBody>
      </p:sp>
    </p:spTree>
    <p:extLst>
      <p:ext uri="{BB962C8B-B14F-4D97-AF65-F5344CB8AC3E}">
        <p14:creationId xmlns:p14="http://schemas.microsoft.com/office/powerpoint/2010/main" val="3722274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5B74F1F-0621-176F-5C78-B4F473912BDF}"/>
              </a:ext>
            </a:extLst>
          </p:cNvPr>
          <p:cNvSpPr>
            <a:spLocks noGrp="1"/>
          </p:cNvSpPr>
          <p:nvPr>
            <p:ph type="sldNum" sz="quarter" idx="12"/>
          </p:nvPr>
        </p:nvSpPr>
        <p:spPr/>
        <p:txBody>
          <a:bodyPr/>
          <a:lstStyle/>
          <a:p>
            <a:fld id="{A49DFD55-3C28-40EF-9E31-A92D2E4017FF}" type="slidenum">
              <a:rPr lang="en-US" smtClean="0"/>
              <a:pPr/>
              <a:t>8</a:t>
            </a:fld>
            <a:endParaRPr lang="en-US"/>
          </a:p>
        </p:txBody>
      </p:sp>
      <p:sp>
        <p:nvSpPr>
          <p:cNvPr id="18" name="Title 1">
            <a:extLst>
              <a:ext uri="{FF2B5EF4-FFF2-40B4-BE49-F238E27FC236}">
                <a16:creationId xmlns:a16="http://schemas.microsoft.com/office/drawing/2014/main" id="{2DAC052A-B364-D3FF-EFF4-9C3EA2A0CC3A}"/>
              </a:ext>
            </a:extLst>
          </p:cNvPr>
          <p:cNvSpPr>
            <a:spLocks noGrp="1"/>
          </p:cNvSpPr>
          <p:nvPr>
            <p:ph type="title"/>
          </p:nvPr>
        </p:nvSpPr>
        <p:spPr>
          <a:xfrm>
            <a:off x="2209800" y="0"/>
            <a:ext cx="8421688" cy="1325563"/>
          </a:xfrm>
        </p:spPr>
        <p:txBody>
          <a:bodyPr anchor="ctr">
            <a:normAutofit/>
          </a:bodyPr>
          <a:lstStyle/>
          <a:p>
            <a:r>
              <a:rPr lang="en-US" dirty="0"/>
              <a:t>EXPLORATORY DATA ANALYSIS</a:t>
            </a:r>
          </a:p>
        </p:txBody>
      </p:sp>
      <p:sp>
        <p:nvSpPr>
          <p:cNvPr id="20" name="TextBox 19">
            <a:extLst>
              <a:ext uri="{FF2B5EF4-FFF2-40B4-BE49-F238E27FC236}">
                <a16:creationId xmlns:a16="http://schemas.microsoft.com/office/drawing/2014/main" id="{8E1BECBC-6A33-8BEB-5EF8-79F2CE13A672}"/>
              </a:ext>
            </a:extLst>
          </p:cNvPr>
          <p:cNvSpPr txBox="1"/>
          <p:nvPr/>
        </p:nvSpPr>
        <p:spPr>
          <a:xfrm>
            <a:off x="3305572" y="1190846"/>
            <a:ext cx="5580856" cy="646331"/>
          </a:xfrm>
          <a:prstGeom prst="rect">
            <a:avLst/>
          </a:prstGeom>
          <a:noFill/>
        </p:spPr>
        <p:txBody>
          <a:bodyPr wrap="square">
            <a:spAutoFit/>
          </a:bodyPr>
          <a:lstStyle/>
          <a:p>
            <a:pPr algn="ct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3. Best and worst terminal on-time performance </a:t>
            </a:r>
            <a:r>
              <a:rPr lang="en-US" sz="1800" b="1" i="1" kern="0" dirty="0">
                <a:effectLst/>
                <a:latin typeface="Arial" panose="020B0604020202020204" pitchFamily="34" charset="0"/>
                <a:ea typeface="Times New Roman" panose="02020603050405020304" pitchFamily="18" charset="0"/>
                <a:cs typeface="Times New Roman" panose="02020603050405020304" pitchFamily="18" charset="0"/>
              </a:rPr>
              <a:t>by line</a:t>
            </a:r>
            <a:r>
              <a:rPr lang="en-US" b="1" dirty="0">
                <a:effectLst/>
              </a:rPr>
              <a:t> </a:t>
            </a:r>
            <a:endParaRPr lang="en-US" b="1" dirty="0"/>
          </a:p>
        </p:txBody>
      </p:sp>
      <p:sp>
        <p:nvSpPr>
          <p:cNvPr id="22" name="Footer Placeholder 9">
            <a:extLst>
              <a:ext uri="{FF2B5EF4-FFF2-40B4-BE49-F238E27FC236}">
                <a16:creationId xmlns:a16="http://schemas.microsoft.com/office/drawing/2014/main" id="{04974404-42F9-E36E-3F8A-3E9F003482BA}"/>
              </a:ext>
            </a:extLst>
          </p:cNvPr>
          <p:cNvSpPr>
            <a:spLocks noGrp="1"/>
          </p:cNvSpPr>
          <p:nvPr>
            <p:ph type="ftr" sz="quarter" idx="11"/>
          </p:nvPr>
        </p:nvSpPr>
        <p:spPr>
          <a:xfrm>
            <a:off x="4038600" y="6356350"/>
            <a:ext cx="4114800" cy="365125"/>
          </a:xfrm>
        </p:spPr>
        <p:txBody>
          <a:bodyPr/>
          <a:lstStyle/>
          <a:p>
            <a:r>
              <a:rPr lang="en-US" sz="900" b="0" i="0" dirty="0">
                <a:effectLst/>
              </a:rPr>
              <a:t>MTA Subway Terminal On-Time Performance ANALYSIS</a:t>
            </a:r>
            <a:endParaRPr lang="en-US" dirty="0"/>
          </a:p>
        </p:txBody>
      </p:sp>
      <p:pic>
        <p:nvPicPr>
          <p:cNvPr id="3" name="Picture 2">
            <a:extLst>
              <a:ext uri="{FF2B5EF4-FFF2-40B4-BE49-F238E27FC236}">
                <a16:creationId xmlns:a16="http://schemas.microsoft.com/office/drawing/2014/main" id="{6EEE2A07-3645-BFB3-7BDD-478B099EDC15}"/>
              </a:ext>
            </a:extLst>
          </p:cNvPr>
          <p:cNvPicPr>
            <a:picLocks noChangeAspect="1"/>
          </p:cNvPicPr>
          <p:nvPr/>
        </p:nvPicPr>
        <p:blipFill>
          <a:blip r:embed="rId2"/>
          <a:stretch>
            <a:fillRect/>
          </a:stretch>
        </p:blipFill>
        <p:spPr>
          <a:xfrm>
            <a:off x="235346" y="1837176"/>
            <a:ext cx="11721307" cy="4519173"/>
          </a:xfrm>
          <a:prstGeom prst="rect">
            <a:avLst/>
          </a:prstGeom>
        </p:spPr>
      </p:pic>
    </p:spTree>
    <p:extLst>
      <p:ext uri="{BB962C8B-B14F-4D97-AF65-F5344CB8AC3E}">
        <p14:creationId xmlns:p14="http://schemas.microsoft.com/office/powerpoint/2010/main" val="380523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CFBF7F85-9C72-56ED-CBF1-985044BDDFB1}"/>
              </a:ext>
            </a:extLst>
          </p:cNvPr>
          <p:cNvSpPr>
            <a:spLocks noGrp="1"/>
          </p:cNvSpPr>
          <p:nvPr>
            <p:ph type="dt" sz="half" idx="10"/>
          </p:nvPr>
        </p:nvSpPr>
        <p:spPr/>
        <p:txBody>
          <a:bodyPr/>
          <a:lstStyle/>
          <a:p>
            <a:r>
              <a:rPr lang="en-US"/>
              <a:t>20XX</a:t>
            </a:r>
          </a:p>
        </p:txBody>
      </p:sp>
      <p:sp>
        <p:nvSpPr>
          <p:cNvPr id="11" name="Slide Number Placeholder 10">
            <a:extLst>
              <a:ext uri="{FF2B5EF4-FFF2-40B4-BE49-F238E27FC236}">
                <a16:creationId xmlns:a16="http://schemas.microsoft.com/office/drawing/2014/main" id="{3DF1FB09-BA2E-C683-2937-7FDD5DC075D4}"/>
              </a:ext>
            </a:extLst>
          </p:cNvPr>
          <p:cNvSpPr>
            <a:spLocks noGrp="1"/>
          </p:cNvSpPr>
          <p:nvPr>
            <p:ph type="sldNum" sz="quarter" idx="12"/>
          </p:nvPr>
        </p:nvSpPr>
        <p:spPr/>
        <p:txBody>
          <a:bodyPr/>
          <a:lstStyle/>
          <a:p>
            <a:fld id="{A49DFD55-3C28-40EF-9E31-A92D2E4017FF}" type="slidenum">
              <a:rPr lang="en-US" smtClean="0"/>
              <a:pPr/>
              <a:t>9</a:t>
            </a:fld>
            <a:endParaRPr lang="en-US"/>
          </a:p>
        </p:txBody>
      </p:sp>
      <p:sp>
        <p:nvSpPr>
          <p:cNvPr id="12" name="Title 1">
            <a:extLst>
              <a:ext uri="{FF2B5EF4-FFF2-40B4-BE49-F238E27FC236}">
                <a16:creationId xmlns:a16="http://schemas.microsoft.com/office/drawing/2014/main" id="{FAB18B65-B9D0-B85B-EB77-FD62B0A423AB}"/>
              </a:ext>
            </a:extLst>
          </p:cNvPr>
          <p:cNvSpPr>
            <a:spLocks noGrp="1"/>
          </p:cNvSpPr>
          <p:nvPr>
            <p:ph type="title"/>
          </p:nvPr>
        </p:nvSpPr>
        <p:spPr>
          <a:xfrm>
            <a:off x="2209800" y="0"/>
            <a:ext cx="8421688" cy="1325563"/>
          </a:xfrm>
        </p:spPr>
        <p:txBody>
          <a:bodyPr anchor="ctr">
            <a:normAutofit/>
          </a:bodyPr>
          <a:lstStyle/>
          <a:p>
            <a:r>
              <a:rPr lang="en-US" dirty="0"/>
              <a:t>EXPLORATORY DATA ANALYSIS</a:t>
            </a:r>
          </a:p>
        </p:txBody>
      </p:sp>
      <p:sp>
        <p:nvSpPr>
          <p:cNvPr id="14" name="TextBox 13">
            <a:extLst>
              <a:ext uri="{FF2B5EF4-FFF2-40B4-BE49-F238E27FC236}">
                <a16:creationId xmlns:a16="http://schemas.microsoft.com/office/drawing/2014/main" id="{ABFD870D-489E-8967-EDFB-ED7D0862B9D6}"/>
              </a:ext>
            </a:extLst>
          </p:cNvPr>
          <p:cNvSpPr txBox="1"/>
          <p:nvPr/>
        </p:nvSpPr>
        <p:spPr>
          <a:xfrm>
            <a:off x="6096000" y="2605772"/>
            <a:ext cx="6100762" cy="646331"/>
          </a:xfrm>
          <a:prstGeom prst="rect">
            <a:avLst/>
          </a:prstGeom>
          <a:noFill/>
        </p:spPr>
        <p:txBody>
          <a:bodyPr wrap="square">
            <a:spAutoFit/>
          </a:bodyPr>
          <a:lstStyle/>
          <a:p>
            <a:pPr algn="ctr"/>
            <a:r>
              <a:rPr lang="en-US" sz="1800" b="1" kern="0" dirty="0">
                <a:effectLst/>
                <a:latin typeface="Arial" panose="020B0604020202020204" pitchFamily="34" charset="0"/>
                <a:ea typeface="Times New Roman" panose="02020603050405020304" pitchFamily="18" charset="0"/>
                <a:cs typeface="Times New Roman" panose="02020603050405020304" pitchFamily="18" charset="0"/>
              </a:rPr>
              <a:t>3. How does terminal on-time performance vary by month and line?</a:t>
            </a:r>
            <a:r>
              <a:rPr lang="en-US" b="1" dirty="0">
                <a:effectLst/>
              </a:rPr>
              <a:t> </a:t>
            </a:r>
            <a:endParaRPr lang="en-US" b="1" dirty="0"/>
          </a:p>
        </p:txBody>
      </p:sp>
      <p:sp>
        <p:nvSpPr>
          <p:cNvPr id="16" name="Footer Placeholder 9">
            <a:extLst>
              <a:ext uri="{FF2B5EF4-FFF2-40B4-BE49-F238E27FC236}">
                <a16:creationId xmlns:a16="http://schemas.microsoft.com/office/drawing/2014/main" id="{E174CB4A-4BFE-8E83-5396-046A5AF66915}"/>
              </a:ext>
            </a:extLst>
          </p:cNvPr>
          <p:cNvSpPr>
            <a:spLocks noGrp="1"/>
          </p:cNvSpPr>
          <p:nvPr>
            <p:ph type="ftr" sz="quarter" idx="11"/>
          </p:nvPr>
        </p:nvSpPr>
        <p:spPr>
          <a:xfrm>
            <a:off x="4038600" y="6356350"/>
            <a:ext cx="4114800" cy="365125"/>
          </a:xfrm>
        </p:spPr>
        <p:txBody>
          <a:bodyPr/>
          <a:lstStyle/>
          <a:p>
            <a:r>
              <a:rPr lang="en-US" sz="900" b="0" i="0" dirty="0">
                <a:effectLst/>
              </a:rPr>
              <a:t>MTA Subway Terminal On-Time Performance ANALYSIS</a:t>
            </a:r>
            <a:endParaRPr lang="en-US" dirty="0"/>
          </a:p>
        </p:txBody>
      </p:sp>
    </p:spTree>
    <p:extLst>
      <p:ext uri="{BB962C8B-B14F-4D97-AF65-F5344CB8AC3E}">
        <p14:creationId xmlns:p14="http://schemas.microsoft.com/office/powerpoint/2010/main" val="3669985136"/>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C43685-694E-4579-B109-3C418D49DA6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{8276F349-59D1-4180-A7CC-6CBE17B111EF}tf67328976_win32</Template>
  <TotalTime>0</TotalTime>
  <Words>2926</Words>
  <Application>Microsoft Macintosh PowerPoint</Application>
  <PresentationFormat>Widescreen</PresentationFormat>
  <Paragraphs>193</Paragraphs>
  <Slides>42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Calibri</vt:lpstr>
      <vt:lpstr>Inter</vt:lpstr>
      <vt:lpstr>League Spartan</vt:lpstr>
      <vt:lpstr>Roboto</vt:lpstr>
      <vt:lpstr>Söhne</vt:lpstr>
      <vt:lpstr>Tenorite</vt:lpstr>
      <vt:lpstr>Times New Roman</vt:lpstr>
      <vt:lpstr>Wingdings</vt:lpstr>
      <vt:lpstr>Office Theme</vt:lpstr>
      <vt:lpstr>  MTA Subway Terminal On-Time Performance ANALYSIS</vt:lpstr>
      <vt:lpstr>INTRODUCTION</vt:lpstr>
      <vt:lpstr>INTRODUCTION</vt:lpstr>
      <vt:lpstr>INTRODUCTION</vt:lpstr>
      <vt:lpstr>DATA PREPARATION</vt:lpstr>
      <vt:lpstr>EXPLORATORY DATA ANALYSIS</vt:lpstr>
      <vt:lpstr>EXPLORATORY DATA ANALYSIS</vt:lpstr>
      <vt:lpstr>EXPLORATORY DATA ANALYSIS</vt:lpstr>
      <vt:lpstr>EXPLORATORY DATA ANALYSIS</vt:lpstr>
      <vt:lpstr>EXPLORATORY DATA ANALYSIS</vt:lpstr>
      <vt:lpstr>EXPLORATORY DATA ANALYSIS</vt:lpstr>
      <vt:lpstr>Key Findings</vt:lpstr>
      <vt:lpstr>Importing and Previewing MTA Subway Terminal On-Time Performance Data with Pandas</vt:lpstr>
      <vt:lpstr>Removing Rows Containing "Systemwide" from the data </vt:lpstr>
      <vt:lpstr>Creating a Data Frame for Systemwide Information</vt:lpstr>
      <vt:lpstr>Inspecting Data Types of Features</vt:lpstr>
      <vt:lpstr>       Checking Null Values in the Dataset  </vt:lpstr>
      <vt:lpstr>Heatmap of Missing Values in Data</vt:lpstr>
      <vt:lpstr>Descriptive statistics of the dataset</vt:lpstr>
      <vt:lpstr>Visualizations of Month-wise Value Counts and Day Type Counts</vt:lpstr>
      <vt:lpstr>PowerPoint Presentation</vt:lpstr>
      <vt:lpstr>Visualizing Categorical Variables with Seaborn  </vt:lpstr>
      <vt:lpstr>Terminal On-Time Performance by Year - Line Graph</vt:lpstr>
      <vt:lpstr>Subway Line Performance Comparison</vt:lpstr>
      <vt:lpstr>PowerPoint Presentation</vt:lpstr>
      <vt:lpstr>Terminal On-Time Performance by Month and Subway Line: Heatmap</vt:lpstr>
      <vt:lpstr>Extracting the Year from Month Column </vt:lpstr>
      <vt:lpstr>Analysis of Subway Lines based on Track Counts</vt:lpstr>
      <vt:lpstr>Top 7 lines that have best on-time performance </vt:lpstr>
      <vt:lpstr>PowerPoint Presentation</vt:lpstr>
      <vt:lpstr>Bar plot for lines/year performance</vt:lpstr>
      <vt:lpstr>Bar plot for Lines Performance in 2015</vt:lpstr>
      <vt:lpstr>Barplot for Division/Year Performance</vt:lpstr>
      <vt:lpstr>Bar plot for Division-Line Performance</vt:lpstr>
      <vt:lpstr>PREDICTIVE ANALYSIS </vt:lpstr>
      <vt:lpstr>Data preprocessing for regression analysis</vt:lpstr>
      <vt:lpstr> Target variable preprocessing using Label Encoder</vt:lpstr>
      <vt:lpstr>Normalization of target variable</vt:lpstr>
      <vt:lpstr> Train-test split and linear regression</vt:lpstr>
      <vt:lpstr> Train-test split and linear regression</vt:lpstr>
      <vt:lpstr>Calculation of root mean squared error (RMSE)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BIA 610 Applied Analytics  MTA Subway Terminal On-Time Performance: 2015-2019</dc:title>
  <dc:creator>Sahithi Setty</dc:creator>
  <cp:lastModifiedBy>Venkata Sandilya Bagavathula</cp:lastModifiedBy>
  <cp:revision>1</cp:revision>
  <dcterms:created xsi:type="dcterms:W3CDTF">2023-04-30T21:38:03Z</dcterms:created>
  <dcterms:modified xsi:type="dcterms:W3CDTF">2023-05-02T05:45:03Z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